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7"/>
  </p:notesMasterIdLst>
  <p:sldIdLst>
    <p:sldId id="256" r:id="rId2"/>
    <p:sldId id="257" r:id="rId3"/>
    <p:sldId id="258" r:id="rId4"/>
    <p:sldId id="259" r:id="rId5"/>
    <p:sldId id="260" r:id="rId6"/>
    <p:sldId id="261" r:id="rId7"/>
    <p:sldId id="270" r:id="rId8"/>
    <p:sldId id="266" r:id="rId9"/>
    <p:sldId id="262" r:id="rId10"/>
    <p:sldId id="268" r:id="rId11"/>
    <p:sldId id="267" r:id="rId12"/>
    <p:sldId id="269" r:id="rId13"/>
    <p:sldId id="263" r:id="rId14"/>
    <p:sldId id="264" r:id="rId15"/>
    <p:sldId id="26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8FB4EB-7DE8-1B58-1F8B-0AD7E5885364}" v="7" dt="2025-12-01T18:44:32.188"/>
    <p1510:client id="{648A45E8-F7A7-FA31-B887-4032AD2ADC58}" v="48" dt="2025-11-30T22:42:41.810"/>
    <p1510:client id="{8C61E0EE-7C3A-4F05-64A9-49DC653F1E24}" v="36" dt="2025-12-01T18:07:53.735"/>
    <p1510:client id="{9146BAA5-E862-2BBF-00FC-B11E6FD1F3B5}" v="202" dt="2025-11-30T17:55:11.993"/>
    <p1510:client id="{AE5D183D-C2EF-3A22-194B-B9B716332FE3}" v="117" dt="2025-11-30T20:33:31.494"/>
    <p1510:client id="{B91577E6-A385-6B47-8DCD-11EE7B3FA7B2}" v="2" dt="2025-11-30T17:33:31.345"/>
    <p1510:client id="{CD2B3614-76FD-5ECF-9644-1635D4983D81}" v="1187" dt="2025-12-01T18:40:13.2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37"/>
  </p:normalViewPr>
  <p:slideViewPr>
    <p:cSldViewPr snapToGrid="0">
      <p:cViewPr varScale="1">
        <p:scale>
          <a:sx n="103" d="100"/>
          <a:sy n="103" d="100"/>
        </p:scale>
        <p:origin x="80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png>
</file>

<file path=ppt/media/image2.png>
</file>

<file path=ppt/media/image3.png>
</file>

<file path=ppt/media/image4.png>
</file>

<file path=ppt/media/image5.png>
</file>

<file path=ppt/media/image6.png>
</file>

<file path=ppt/media/image7.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05EE9E-C010-FC4E-9367-D5009D9D1335}" type="datetimeFigureOut">
              <a:rPr lang="en-US" smtClean="0"/>
              <a:t>12/1/25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09D4D3-7457-7447-B1AB-4FA9D96A1C52}" type="slidenum">
              <a:rPr lang="en-US" smtClean="0"/>
              <a:t>‹#›</a:t>
            </a:fld>
            <a:endParaRPr lang="en-US"/>
          </a:p>
        </p:txBody>
      </p:sp>
    </p:spTree>
    <p:extLst>
      <p:ext uri="{BB962C8B-B14F-4D97-AF65-F5344CB8AC3E}">
        <p14:creationId xmlns:p14="http://schemas.microsoft.com/office/powerpoint/2010/main" val="1456742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Emily</a:t>
            </a:r>
          </a:p>
        </p:txBody>
      </p:sp>
      <p:sp>
        <p:nvSpPr>
          <p:cNvPr id="4" name="Slide Number Placeholder 3"/>
          <p:cNvSpPr>
            <a:spLocks noGrp="1"/>
          </p:cNvSpPr>
          <p:nvPr>
            <p:ph type="sldNum" sz="quarter" idx="5"/>
          </p:nvPr>
        </p:nvSpPr>
        <p:spPr/>
        <p:txBody>
          <a:bodyPr/>
          <a:lstStyle/>
          <a:p>
            <a:fld id="{1709D4D3-7457-7447-B1AB-4FA9D96A1C52}" type="slidenum">
              <a:rPr lang="en-US" smtClean="0"/>
              <a:t>2</a:t>
            </a:fld>
            <a:endParaRPr lang="en-US"/>
          </a:p>
        </p:txBody>
      </p:sp>
    </p:spTree>
    <p:extLst>
      <p:ext uri="{BB962C8B-B14F-4D97-AF65-F5344CB8AC3E}">
        <p14:creationId xmlns:p14="http://schemas.microsoft.com/office/powerpoint/2010/main" val="32150283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Emily</a:t>
            </a:r>
          </a:p>
        </p:txBody>
      </p:sp>
      <p:sp>
        <p:nvSpPr>
          <p:cNvPr id="4" name="Slide Number Placeholder 3"/>
          <p:cNvSpPr>
            <a:spLocks noGrp="1"/>
          </p:cNvSpPr>
          <p:nvPr>
            <p:ph type="sldNum" sz="quarter" idx="5"/>
          </p:nvPr>
        </p:nvSpPr>
        <p:spPr/>
        <p:txBody>
          <a:bodyPr/>
          <a:lstStyle/>
          <a:p>
            <a:fld id="{1709D4D3-7457-7447-B1AB-4FA9D96A1C52}" type="slidenum">
              <a:rPr lang="en-US" smtClean="0"/>
              <a:t>11</a:t>
            </a:fld>
            <a:endParaRPr lang="en-US"/>
          </a:p>
        </p:txBody>
      </p:sp>
    </p:spTree>
    <p:extLst>
      <p:ext uri="{BB962C8B-B14F-4D97-AF65-F5344CB8AC3E}">
        <p14:creationId xmlns:p14="http://schemas.microsoft.com/office/powerpoint/2010/main" val="3255042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Emily</a:t>
            </a:r>
          </a:p>
        </p:txBody>
      </p:sp>
      <p:sp>
        <p:nvSpPr>
          <p:cNvPr id="4" name="Slide Number Placeholder 3"/>
          <p:cNvSpPr>
            <a:spLocks noGrp="1"/>
          </p:cNvSpPr>
          <p:nvPr>
            <p:ph type="sldNum" sz="quarter" idx="5"/>
          </p:nvPr>
        </p:nvSpPr>
        <p:spPr/>
        <p:txBody>
          <a:bodyPr/>
          <a:lstStyle/>
          <a:p>
            <a:fld id="{1709D4D3-7457-7447-B1AB-4FA9D96A1C52}" type="slidenum">
              <a:rPr lang="en-US" smtClean="0"/>
              <a:t>12</a:t>
            </a:fld>
            <a:endParaRPr lang="en-US"/>
          </a:p>
        </p:txBody>
      </p:sp>
    </p:spTree>
    <p:extLst>
      <p:ext uri="{BB962C8B-B14F-4D97-AF65-F5344CB8AC3E}">
        <p14:creationId xmlns:p14="http://schemas.microsoft.com/office/powerpoint/2010/main" val="29707415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Madeline</a:t>
            </a:r>
          </a:p>
        </p:txBody>
      </p:sp>
      <p:sp>
        <p:nvSpPr>
          <p:cNvPr id="4" name="Slide Number Placeholder 3"/>
          <p:cNvSpPr>
            <a:spLocks noGrp="1"/>
          </p:cNvSpPr>
          <p:nvPr>
            <p:ph type="sldNum" sz="quarter" idx="5"/>
          </p:nvPr>
        </p:nvSpPr>
        <p:spPr/>
        <p:txBody>
          <a:bodyPr/>
          <a:lstStyle/>
          <a:p>
            <a:fld id="{1709D4D3-7457-7447-B1AB-4FA9D96A1C52}" type="slidenum">
              <a:rPr lang="en-US" smtClean="0"/>
              <a:t>13</a:t>
            </a:fld>
            <a:endParaRPr lang="en-US"/>
          </a:p>
        </p:txBody>
      </p:sp>
    </p:spTree>
    <p:extLst>
      <p:ext uri="{BB962C8B-B14F-4D97-AF65-F5344CB8AC3E}">
        <p14:creationId xmlns:p14="http://schemas.microsoft.com/office/powerpoint/2010/main" val="9702373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Jaimie</a:t>
            </a:r>
          </a:p>
        </p:txBody>
      </p:sp>
      <p:sp>
        <p:nvSpPr>
          <p:cNvPr id="4" name="Slide Number Placeholder 3"/>
          <p:cNvSpPr>
            <a:spLocks noGrp="1"/>
          </p:cNvSpPr>
          <p:nvPr>
            <p:ph type="sldNum" sz="quarter" idx="5"/>
          </p:nvPr>
        </p:nvSpPr>
        <p:spPr/>
        <p:txBody>
          <a:bodyPr/>
          <a:lstStyle/>
          <a:p>
            <a:fld id="{1709D4D3-7457-7447-B1AB-4FA9D96A1C52}" type="slidenum">
              <a:rPr lang="en-US" smtClean="0"/>
              <a:t>14</a:t>
            </a:fld>
            <a:endParaRPr lang="en-US"/>
          </a:p>
        </p:txBody>
      </p:sp>
    </p:spTree>
    <p:extLst>
      <p:ext uri="{BB962C8B-B14F-4D97-AF65-F5344CB8AC3E}">
        <p14:creationId xmlns:p14="http://schemas.microsoft.com/office/powerpoint/2010/main" val="11730253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Emily</a:t>
            </a:r>
          </a:p>
        </p:txBody>
      </p:sp>
      <p:sp>
        <p:nvSpPr>
          <p:cNvPr id="4" name="Slide Number Placeholder 3"/>
          <p:cNvSpPr>
            <a:spLocks noGrp="1"/>
          </p:cNvSpPr>
          <p:nvPr>
            <p:ph type="sldNum" sz="quarter" idx="5"/>
          </p:nvPr>
        </p:nvSpPr>
        <p:spPr/>
        <p:txBody>
          <a:bodyPr/>
          <a:lstStyle/>
          <a:p>
            <a:fld id="{1709D4D3-7457-7447-B1AB-4FA9D96A1C52}" type="slidenum">
              <a:rPr lang="en-US" smtClean="0"/>
              <a:t>15</a:t>
            </a:fld>
            <a:endParaRPr lang="en-US"/>
          </a:p>
        </p:txBody>
      </p:sp>
    </p:spTree>
    <p:extLst>
      <p:ext uri="{BB962C8B-B14F-4D97-AF65-F5344CB8AC3E}">
        <p14:creationId xmlns:p14="http://schemas.microsoft.com/office/powerpoint/2010/main" val="35381269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Emily</a:t>
            </a:r>
          </a:p>
        </p:txBody>
      </p:sp>
      <p:sp>
        <p:nvSpPr>
          <p:cNvPr id="4" name="Slide Number Placeholder 3"/>
          <p:cNvSpPr>
            <a:spLocks noGrp="1"/>
          </p:cNvSpPr>
          <p:nvPr>
            <p:ph type="sldNum" sz="quarter" idx="5"/>
          </p:nvPr>
        </p:nvSpPr>
        <p:spPr/>
        <p:txBody>
          <a:bodyPr/>
          <a:lstStyle/>
          <a:p>
            <a:fld id="{1709D4D3-7457-7447-B1AB-4FA9D96A1C52}" type="slidenum">
              <a:rPr lang="en-US" smtClean="0"/>
              <a:t>3</a:t>
            </a:fld>
            <a:endParaRPr lang="en-US"/>
          </a:p>
        </p:txBody>
      </p:sp>
    </p:spTree>
    <p:extLst>
      <p:ext uri="{BB962C8B-B14F-4D97-AF65-F5344CB8AC3E}">
        <p14:creationId xmlns:p14="http://schemas.microsoft.com/office/powerpoint/2010/main" val="36346582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Madeline</a:t>
            </a:r>
          </a:p>
        </p:txBody>
      </p:sp>
      <p:sp>
        <p:nvSpPr>
          <p:cNvPr id="4" name="Slide Number Placeholder 3"/>
          <p:cNvSpPr>
            <a:spLocks noGrp="1"/>
          </p:cNvSpPr>
          <p:nvPr>
            <p:ph type="sldNum" sz="quarter" idx="5"/>
          </p:nvPr>
        </p:nvSpPr>
        <p:spPr/>
        <p:txBody>
          <a:bodyPr/>
          <a:lstStyle/>
          <a:p>
            <a:fld id="{1709D4D3-7457-7447-B1AB-4FA9D96A1C52}" type="slidenum">
              <a:rPr lang="en-US" smtClean="0"/>
              <a:t>4</a:t>
            </a:fld>
            <a:endParaRPr lang="en-US"/>
          </a:p>
        </p:txBody>
      </p:sp>
    </p:spTree>
    <p:extLst>
      <p:ext uri="{BB962C8B-B14F-4D97-AF65-F5344CB8AC3E}">
        <p14:creationId xmlns:p14="http://schemas.microsoft.com/office/powerpoint/2010/main" val="441499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Madeline</a:t>
            </a:r>
          </a:p>
        </p:txBody>
      </p:sp>
      <p:sp>
        <p:nvSpPr>
          <p:cNvPr id="4" name="Slide Number Placeholder 3"/>
          <p:cNvSpPr>
            <a:spLocks noGrp="1"/>
          </p:cNvSpPr>
          <p:nvPr>
            <p:ph type="sldNum" sz="quarter" idx="5"/>
          </p:nvPr>
        </p:nvSpPr>
        <p:spPr/>
        <p:txBody>
          <a:bodyPr/>
          <a:lstStyle/>
          <a:p>
            <a:fld id="{1709D4D3-7457-7447-B1AB-4FA9D96A1C52}" type="slidenum">
              <a:rPr lang="en-US" smtClean="0"/>
              <a:t>5</a:t>
            </a:fld>
            <a:endParaRPr lang="en-US"/>
          </a:p>
        </p:txBody>
      </p:sp>
    </p:spTree>
    <p:extLst>
      <p:ext uri="{BB962C8B-B14F-4D97-AF65-F5344CB8AC3E}">
        <p14:creationId xmlns:p14="http://schemas.microsoft.com/office/powerpoint/2010/main" val="1180929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Jaimie</a:t>
            </a:r>
          </a:p>
        </p:txBody>
      </p:sp>
      <p:sp>
        <p:nvSpPr>
          <p:cNvPr id="4" name="Slide Number Placeholder 3"/>
          <p:cNvSpPr>
            <a:spLocks noGrp="1"/>
          </p:cNvSpPr>
          <p:nvPr>
            <p:ph type="sldNum" sz="quarter" idx="5"/>
          </p:nvPr>
        </p:nvSpPr>
        <p:spPr/>
        <p:txBody>
          <a:bodyPr/>
          <a:lstStyle/>
          <a:p>
            <a:fld id="{1709D4D3-7457-7447-B1AB-4FA9D96A1C52}" type="slidenum">
              <a:rPr lang="en-US" smtClean="0"/>
              <a:t>6</a:t>
            </a:fld>
            <a:endParaRPr lang="en-US"/>
          </a:p>
        </p:txBody>
      </p:sp>
    </p:spTree>
    <p:extLst>
      <p:ext uri="{BB962C8B-B14F-4D97-AF65-F5344CB8AC3E}">
        <p14:creationId xmlns:p14="http://schemas.microsoft.com/office/powerpoint/2010/main" val="412418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6D0B64-DDC0-22F7-3F80-BF561263CB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B642A5-719C-4264-3FBE-0A4DBC6786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1E45CF-F888-16B3-E5D0-647820E261E1}"/>
              </a:ext>
            </a:extLst>
          </p:cNvPr>
          <p:cNvSpPr>
            <a:spLocks noGrp="1"/>
          </p:cNvSpPr>
          <p:nvPr>
            <p:ph type="body" idx="1"/>
          </p:nvPr>
        </p:nvSpPr>
        <p:spPr/>
        <p:txBody>
          <a:bodyPr/>
          <a:lstStyle/>
          <a:p>
            <a:r>
              <a:rPr lang="en-US"/>
              <a:t>Jaimie</a:t>
            </a:r>
          </a:p>
        </p:txBody>
      </p:sp>
      <p:sp>
        <p:nvSpPr>
          <p:cNvPr id="4" name="Slide Number Placeholder 3">
            <a:extLst>
              <a:ext uri="{FF2B5EF4-FFF2-40B4-BE49-F238E27FC236}">
                <a16:creationId xmlns:a16="http://schemas.microsoft.com/office/drawing/2014/main" id="{D6BEFB87-91E3-1E58-F571-BA52F1E8F048}"/>
              </a:ext>
            </a:extLst>
          </p:cNvPr>
          <p:cNvSpPr>
            <a:spLocks noGrp="1"/>
          </p:cNvSpPr>
          <p:nvPr>
            <p:ph type="sldNum" sz="quarter" idx="5"/>
          </p:nvPr>
        </p:nvSpPr>
        <p:spPr/>
        <p:txBody>
          <a:bodyPr/>
          <a:lstStyle/>
          <a:p>
            <a:fld id="{1709D4D3-7457-7447-B1AB-4FA9D96A1C52}" type="slidenum">
              <a:rPr lang="en-US" smtClean="0"/>
              <a:t>7</a:t>
            </a:fld>
            <a:endParaRPr lang="en-US"/>
          </a:p>
        </p:txBody>
      </p:sp>
    </p:spTree>
    <p:extLst>
      <p:ext uri="{BB962C8B-B14F-4D97-AF65-F5344CB8AC3E}">
        <p14:creationId xmlns:p14="http://schemas.microsoft.com/office/powerpoint/2010/main" val="4152901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Jaimie</a:t>
            </a:r>
          </a:p>
        </p:txBody>
      </p:sp>
      <p:sp>
        <p:nvSpPr>
          <p:cNvPr id="4" name="Slide Number Placeholder 3"/>
          <p:cNvSpPr>
            <a:spLocks noGrp="1"/>
          </p:cNvSpPr>
          <p:nvPr>
            <p:ph type="sldNum" sz="quarter" idx="5"/>
          </p:nvPr>
        </p:nvSpPr>
        <p:spPr/>
        <p:txBody>
          <a:bodyPr/>
          <a:lstStyle/>
          <a:p>
            <a:fld id="{1709D4D3-7457-7447-B1AB-4FA9D96A1C52}" type="slidenum">
              <a:rPr lang="en-US" smtClean="0"/>
              <a:t>8</a:t>
            </a:fld>
            <a:endParaRPr lang="en-US"/>
          </a:p>
        </p:txBody>
      </p:sp>
    </p:spTree>
    <p:extLst>
      <p:ext uri="{BB962C8B-B14F-4D97-AF65-F5344CB8AC3E}">
        <p14:creationId xmlns:p14="http://schemas.microsoft.com/office/powerpoint/2010/main" val="28128887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Emily</a:t>
            </a:r>
          </a:p>
        </p:txBody>
      </p:sp>
      <p:sp>
        <p:nvSpPr>
          <p:cNvPr id="4" name="Slide Number Placeholder 3"/>
          <p:cNvSpPr>
            <a:spLocks noGrp="1"/>
          </p:cNvSpPr>
          <p:nvPr>
            <p:ph type="sldNum" sz="quarter" idx="5"/>
          </p:nvPr>
        </p:nvSpPr>
        <p:spPr/>
        <p:txBody>
          <a:bodyPr/>
          <a:lstStyle/>
          <a:p>
            <a:fld id="{1709D4D3-7457-7447-B1AB-4FA9D96A1C52}" type="slidenum">
              <a:rPr lang="en-US" smtClean="0"/>
              <a:t>9</a:t>
            </a:fld>
            <a:endParaRPr lang="en-US"/>
          </a:p>
        </p:txBody>
      </p:sp>
    </p:spTree>
    <p:extLst>
      <p:ext uri="{BB962C8B-B14F-4D97-AF65-F5344CB8AC3E}">
        <p14:creationId xmlns:p14="http://schemas.microsoft.com/office/powerpoint/2010/main" val="5726229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Madeline</a:t>
            </a:r>
          </a:p>
        </p:txBody>
      </p:sp>
      <p:sp>
        <p:nvSpPr>
          <p:cNvPr id="4" name="Slide Number Placeholder 3"/>
          <p:cNvSpPr>
            <a:spLocks noGrp="1"/>
          </p:cNvSpPr>
          <p:nvPr>
            <p:ph type="sldNum" sz="quarter" idx="5"/>
          </p:nvPr>
        </p:nvSpPr>
        <p:spPr/>
        <p:txBody>
          <a:bodyPr/>
          <a:lstStyle/>
          <a:p>
            <a:fld id="{1709D4D3-7457-7447-B1AB-4FA9D96A1C52}" type="slidenum">
              <a:rPr lang="en-US" smtClean="0"/>
              <a:t>10</a:t>
            </a:fld>
            <a:endParaRPr lang="en-US"/>
          </a:p>
        </p:txBody>
      </p:sp>
    </p:spTree>
    <p:extLst>
      <p:ext uri="{BB962C8B-B14F-4D97-AF65-F5344CB8AC3E}">
        <p14:creationId xmlns:p14="http://schemas.microsoft.com/office/powerpoint/2010/main" val="37171088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3326C81E-9693-6B4A-BF2B-6E6B5FC46AA9}" type="datetimeFigureOut">
              <a:rPr lang="en-US" smtClean="0"/>
              <a:t>12/1/25</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198A5943-8B87-8344-88C7-77BDA306B3A1}"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US"/>
            </a:p>
          </p:txBody>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grpSp>
    </p:spTree>
    <p:extLst>
      <p:ext uri="{BB962C8B-B14F-4D97-AF65-F5344CB8AC3E}">
        <p14:creationId xmlns:p14="http://schemas.microsoft.com/office/powerpoint/2010/main" val="81366796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26C81E-9693-6B4A-BF2B-6E6B5FC46AA9}"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8A5943-8B87-8344-88C7-77BDA306B3A1}" type="slidenum">
              <a:rPr lang="en-US" smtClean="0"/>
              <a:t>‹#›</a:t>
            </a:fld>
            <a:endParaRPr lang="en-US"/>
          </a:p>
        </p:txBody>
      </p:sp>
    </p:spTree>
    <p:extLst>
      <p:ext uri="{BB962C8B-B14F-4D97-AF65-F5344CB8AC3E}">
        <p14:creationId xmlns:p14="http://schemas.microsoft.com/office/powerpoint/2010/main" val="1732318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26C81E-9693-6B4A-BF2B-6E6B5FC46AA9}"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8A5943-8B87-8344-88C7-77BDA306B3A1}" type="slidenum">
              <a:rPr lang="en-US" smtClean="0"/>
              <a:t>‹#›</a:t>
            </a:fld>
            <a:endParaRPr lang="en-US"/>
          </a:p>
        </p:txBody>
      </p:sp>
    </p:spTree>
    <p:extLst>
      <p:ext uri="{BB962C8B-B14F-4D97-AF65-F5344CB8AC3E}">
        <p14:creationId xmlns:p14="http://schemas.microsoft.com/office/powerpoint/2010/main" val="896723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26C81E-9693-6B4A-BF2B-6E6B5FC46AA9}"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8A5943-8B87-8344-88C7-77BDA306B3A1}" type="slidenum">
              <a:rPr lang="en-US" smtClean="0"/>
              <a:t>‹#›</a:t>
            </a:fld>
            <a:endParaRPr lang="en-US"/>
          </a:p>
        </p:txBody>
      </p:sp>
    </p:spTree>
    <p:extLst>
      <p:ext uri="{BB962C8B-B14F-4D97-AF65-F5344CB8AC3E}">
        <p14:creationId xmlns:p14="http://schemas.microsoft.com/office/powerpoint/2010/main" val="3375650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3326C81E-9693-6B4A-BF2B-6E6B5FC46AA9}" type="datetimeFigureOut">
              <a:rPr lang="en-US" smtClean="0"/>
              <a:t>12/1/25</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198A5943-8B87-8344-88C7-77BDA306B3A1}"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txBody>
          <a:bodyPr/>
          <a:lstStyle/>
          <a:p>
            <a:endParaRPr lang="en-US"/>
          </a:p>
        </p:txBody>
      </p:sp>
    </p:spTree>
    <p:extLst>
      <p:ext uri="{BB962C8B-B14F-4D97-AF65-F5344CB8AC3E}">
        <p14:creationId xmlns:p14="http://schemas.microsoft.com/office/powerpoint/2010/main" val="230032315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326C81E-9693-6B4A-BF2B-6E6B5FC46AA9}" type="datetimeFigureOut">
              <a:rPr lang="en-US" smtClean="0"/>
              <a:t>12/1/25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8A5943-8B87-8344-88C7-77BDA306B3A1}" type="slidenum">
              <a:rPr lang="en-US" smtClean="0"/>
              <a:t>‹#›</a:t>
            </a:fld>
            <a:endParaRPr lang="en-US"/>
          </a:p>
        </p:txBody>
      </p:sp>
    </p:spTree>
    <p:extLst>
      <p:ext uri="{BB962C8B-B14F-4D97-AF65-F5344CB8AC3E}">
        <p14:creationId xmlns:p14="http://schemas.microsoft.com/office/powerpoint/2010/main" val="1754245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326C81E-9693-6B4A-BF2B-6E6B5FC46AA9}" type="datetimeFigureOut">
              <a:rPr lang="en-US" smtClean="0"/>
              <a:t>12/1/25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8A5943-8B87-8344-88C7-77BDA306B3A1}" type="slidenum">
              <a:rPr lang="en-US" smtClean="0"/>
              <a:t>‹#›</a:t>
            </a:fld>
            <a:endParaRPr lang="en-US"/>
          </a:p>
        </p:txBody>
      </p:sp>
    </p:spTree>
    <p:extLst>
      <p:ext uri="{BB962C8B-B14F-4D97-AF65-F5344CB8AC3E}">
        <p14:creationId xmlns:p14="http://schemas.microsoft.com/office/powerpoint/2010/main" val="2677904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326C81E-9693-6B4A-BF2B-6E6B5FC46AA9}" type="datetimeFigureOut">
              <a:rPr lang="en-US" smtClean="0"/>
              <a:t>12/1/25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98A5943-8B87-8344-88C7-77BDA306B3A1}" type="slidenum">
              <a:rPr lang="en-US" smtClean="0"/>
              <a:t>‹#›</a:t>
            </a:fld>
            <a:endParaRPr lang="en-US"/>
          </a:p>
        </p:txBody>
      </p:sp>
    </p:spTree>
    <p:extLst>
      <p:ext uri="{BB962C8B-B14F-4D97-AF65-F5344CB8AC3E}">
        <p14:creationId xmlns:p14="http://schemas.microsoft.com/office/powerpoint/2010/main" val="493946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26C81E-9693-6B4A-BF2B-6E6B5FC46AA9}" type="datetimeFigureOut">
              <a:rPr lang="en-US" smtClean="0"/>
              <a:t>12/1/25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98A5943-8B87-8344-88C7-77BDA306B3A1}" type="slidenum">
              <a:rPr lang="en-US" smtClean="0"/>
              <a:t>‹#›</a:t>
            </a:fld>
            <a:endParaRPr lang="en-US"/>
          </a:p>
        </p:txBody>
      </p:sp>
    </p:spTree>
    <p:extLst>
      <p:ext uri="{BB962C8B-B14F-4D97-AF65-F5344CB8AC3E}">
        <p14:creationId xmlns:p14="http://schemas.microsoft.com/office/powerpoint/2010/main" val="29327885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3326C81E-9693-6B4A-BF2B-6E6B5FC46AA9}" type="datetimeFigureOut">
              <a:rPr lang="en-US" smtClean="0"/>
              <a:t>12/1/25</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198A5943-8B87-8344-88C7-77BDA306B3A1}"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673949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3326C81E-9693-6B4A-BF2B-6E6B5FC46AA9}" type="datetimeFigureOut">
              <a:rPr lang="en-US" smtClean="0"/>
              <a:t>12/1/25</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198A5943-8B87-8344-88C7-77BDA306B3A1}"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566984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3326C81E-9693-6B4A-BF2B-6E6B5FC46AA9}" type="datetimeFigureOut">
              <a:rPr lang="en-US" smtClean="0"/>
              <a:t>12/1/25</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198A5943-8B87-8344-88C7-77BDA306B3A1}"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041242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6.xml"/><Relationship Id="rId7" Type="http://schemas.openxmlformats.org/officeDocument/2006/relationships/image" Target="../media/image3.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7.xml"/><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ABA7F3F-D56F-4C06-84AC-03FC83B064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568FE6B-CB7A-42D9-9690-487E3B8F41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27851"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10F66A-1588-1437-B615-797AE19FF46D}"/>
              </a:ext>
            </a:extLst>
          </p:cNvPr>
          <p:cNvSpPr>
            <a:spLocks noGrp="1"/>
          </p:cNvSpPr>
          <p:nvPr>
            <p:ph type="ctrTitle"/>
          </p:nvPr>
        </p:nvSpPr>
        <p:spPr>
          <a:xfrm>
            <a:off x="1196164" y="1188717"/>
            <a:ext cx="5627717" cy="4480563"/>
          </a:xfrm>
        </p:spPr>
        <p:txBody>
          <a:bodyPr anchor="ctr">
            <a:noAutofit/>
          </a:bodyPr>
          <a:lstStyle/>
          <a:p>
            <a:pPr algn="l"/>
            <a:r>
              <a:rPr lang="en-US" sz="4800">
                <a:solidFill>
                  <a:schemeClr val="bg2"/>
                </a:solidFill>
              </a:rPr>
              <a:t>HealthVis: making personal health visualizations accessible for blind and low-vision people</a:t>
            </a:r>
          </a:p>
        </p:txBody>
      </p:sp>
      <p:sp>
        <p:nvSpPr>
          <p:cNvPr id="3" name="Subtitle 2">
            <a:extLst>
              <a:ext uri="{FF2B5EF4-FFF2-40B4-BE49-F238E27FC236}">
                <a16:creationId xmlns:a16="http://schemas.microsoft.com/office/drawing/2014/main" id="{A204DC4A-F98F-83D0-F2A1-5D19850953E1}"/>
              </a:ext>
            </a:extLst>
          </p:cNvPr>
          <p:cNvSpPr>
            <a:spLocks noGrp="1"/>
          </p:cNvSpPr>
          <p:nvPr>
            <p:ph type="subTitle" idx="1"/>
          </p:nvPr>
        </p:nvSpPr>
        <p:spPr>
          <a:xfrm>
            <a:off x="8724015" y="1188717"/>
            <a:ext cx="2594343" cy="4480563"/>
          </a:xfrm>
        </p:spPr>
        <p:txBody>
          <a:bodyPr anchor="ctr">
            <a:normAutofit/>
          </a:bodyPr>
          <a:lstStyle/>
          <a:p>
            <a:pPr algn="l"/>
            <a:r>
              <a:rPr lang="en-US"/>
              <a:t>Team members: Emily Aymond Madeline Davis Jaimie Morris</a:t>
            </a:r>
          </a:p>
          <a:p>
            <a:pPr algn="l"/>
            <a:endParaRPr lang="en-US"/>
          </a:p>
          <a:p>
            <a:pPr algn="l"/>
            <a:r>
              <a:rPr lang="en-US"/>
              <a:t>Faculty Advisors: Dr. Faust </a:t>
            </a:r>
          </a:p>
          <a:p>
            <a:pPr algn="l"/>
            <a:r>
              <a:rPr lang="en-US"/>
              <a:t>Dr. Hassan</a:t>
            </a:r>
          </a:p>
          <a:p>
            <a:pPr algn="l"/>
            <a:endParaRPr lang="en-US"/>
          </a:p>
        </p:txBody>
      </p:sp>
      <p:sp>
        <p:nvSpPr>
          <p:cNvPr id="12" name="Freeform 6">
            <a:extLst>
              <a:ext uri="{FF2B5EF4-FFF2-40B4-BE49-F238E27FC236}">
                <a16:creationId xmlns:a16="http://schemas.microsoft.com/office/drawing/2014/main" id="{2BCE8A39-72D0-46ED-AB46-91B68881D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sp>
        <p:nvSpPr>
          <p:cNvPr id="14" name="Freeform: Shape 13">
            <a:extLst>
              <a:ext uri="{FF2B5EF4-FFF2-40B4-BE49-F238E27FC236}">
                <a16:creationId xmlns:a16="http://schemas.microsoft.com/office/drawing/2014/main" id="{970E03B3-76EE-4C15-B250-1173359CD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147112" y="4501036"/>
            <a:ext cx="1683805" cy="1723705"/>
          </a:xfrm>
          <a:custGeom>
            <a:avLst/>
            <a:gdLst>
              <a:gd name="connsiteX0" fmla="*/ 1399384 w 1683805"/>
              <a:gd name="connsiteY0" fmla="*/ 0 h 1723705"/>
              <a:gd name="connsiteX1" fmla="*/ 1683805 w 1683805"/>
              <a:gd name="connsiteY1" fmla="*/ 0 h 1723705"/>
              <a:gd name="connsiteX2" fmla="*/ 1683805 w 1683805"/>
              <a:gd name="connsiteY2" fmla="*/ 1723705 h 1723705"/>
              <a:gd name="connsiteX3" fmla="*/ 0 w 1683805"/>
              <a:gd name="connsiteY3" fmla="*/ 1723705 h 1723705"/>
              <a:gd name="connsiteX4" fmla="*/ 0 w 1683805"/>
              <a:gd name="connsiteY4" fmla="*/ 1402480 h 1723705"/>
              <a:gd name="connsiteX5" fmla="*/ 1399384 w 1683805"/>
              <a:gd name="connsiteY5" fmla="*/ 1403247 h 1723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83805" h="1723705">
                <a:moveTo>
                  <a:pt x="1399384" y="0"/>
                </a:moveTo>
                <a:lnTo>
                  <a:pt x="1683805" y="0"/>
                </a:lnTo>
                <a:lnTo>
                  <a:pt x="1683805" y="1723705"/>
                </a:lnTo>
                <a:lnTo>
                  <a:pt x="0" y="1723705"/>
                </a:lnTo>
                <a:lnTo>
                  <a:pt x="0" y="1402480"/>
                </a:lnTo>
                <a:lnTo>
                  <a:pt x="1399384" y="1403247"/>
                </a:lnTo>
                <a:close/>
              </a:path>
            </a:pathLst>
          </a:custGeom>
          <a:solidFill>
            <a:schemeClr val="tx2">
              <a:lumMod val="75000"/>
            </a:schemeClr>
          </a:solidFill>
          <a:ln w="0">
            <a:noFill/>
            <a:prstDash val="solid"/>
            <a:round/>
            <a:headEnd/>
            <a:tailEnd/>
          </a:ln>
        </p:spPr>
        <p:txBody>
          <a:bodyPr/>
          <a:lstStyle/>
          <a:p>
            <a:endParaRPr lang="en-US"/>
          </a:p>
        </p:txBody>
      </p:sp>
    </p:spTree>
    <p:extLst>
      <p:ext uri="{BB962C8B-B14F-4D97-AF65-F5344CB8AC3E}">
        <p14:creationId xmlns:p14="http://schemas.microsoft.com/office/powerpoint/2010/main" val="321067163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CC1A4-D79D-26AF-D40B-D1433103EC49}"/>
              </a:ext>
            </a:extLst>
          </p:cNvPr>
          <p:cNvSpPr>
            <a:spLocks noGrp="1"/>
          </p:cNvSpPr>
          <p:nvPr>
            <p:ph type="title"/>
          </p:nvPr>
        </p:nvSpPr>
        <p:spPr>
          <a:xfrm>
            <a:off x="1371600" y="685800"/>
            <a:ext cx="9601200" cy="686910"/>
          </a:xfrm>
        </p:spPr>
        <p:txBody>
          <a:bodyPr>
            <a:normAutofit fontScale="90000"/>
          </a:bodyPr>
          <a:lstStyle/>
          <a:p>
            <a:r>
              <a:rPr lang="en-US">
                <a:ea typeface="+mj-lt"/>
                <a:cs typeface="+mj-lt"/>
              </a:rPr>
              <a:t>Extracting Apple Health Data</a:t>
            </a:r>
          </a:p>
        </p:txBody>
      </p:sp>
      <p:sp>
        <p:nvSpPr>
          <p:cNvPr id="3" name="Content Placeholder 2">
            <a:extLst>
              <a:ext uri="{FF2B5EF4-FFF2-40B4-BE49-F238E27FC236}">
                <a16:creationId xmlns:a16="http://schemas.microsoft.com/office/drawing/2014/main" id="{222FEF43-0F73-2F9B-A4BB-36CDFF309FB3}"/>
              </a:ext>
            </a:extLst>
          </p:cNvPr>
          <p:cNvSpPr>
            <a:spLocks noGrp="1"/>
          </p:cNvSpPr>
          <p:nvPr>
            <p:ph idx="1"/>
          </p:nvPr>
        </p:nvSpPr>
        <p:spPr>
          <a:xfrm>
            <a:off x="1371600" y="1531398"/>
            <a:ext cx="10450285" cy="4987031"/>
          </a:xfrm>
        </p:spPr>
        <p:txBody>
          <a:bodyPr vert="horz" lIns="91440" tIns="45720" rIns="91440" bIns="45720" rtlCol="0" anchor="t">
            <a:normAutofit/>
          </a:bodyPr>
          <a:lstStyle/>
          <a:p>
            <a:pPr marL="383540" indent="-383540"/>
            <a:r>
              <a:rPr lang="en-US" sz="2800"/>
              <a:t>Apple Health data is exported as a very large XML file</a:t>
            </a:r>
          </a:p>
          <a:p>
            <a:pPr marL="383540" indent="-383540"/>
            <a:r>
              <a:rPr lang="en-US" sz="2800"/>
              <a:t>Used </a:t>
            </a:r>
            <a:r>
              <a:rPr lang="en-US" sz="2800" err="1">
                <a:ea typeface="+mn-lt"/>
                <a:cs typeface="+mn-lt"/>
              </a:rPr>
              <a:t>ElementTree</a:t>
            </a:r>
            <a:r>
              <a:rPr lang="en-US" sz="2800">
                <a:ea typeface="+mn-lt"/>
                <a:cs typeface="+mn-lt"/>
              </a:rPr>
              <a:t> to load and parse through the data and save it as a CSV</a:t>
            </a:r>
          </a:p>
          <a:p>
            <a:pPr marL="383540" indent="-383540"/>
            <a:r>
              <a:rPr lang="en-US" sz="2800"/>
              <a:t>Initially focusing on heart rate data</a:t>
            </a:r>
          </a:p>
          <a:p>
            <a:pPr marL="383540" indent="-383540"/>
            <a:r>
              <a:rPr lang="en-US" sz="2800"/>
              <a:t>Used d3 to create graphs for both Resting Heart Rate and Daily Heart Rate Changes</a:t>
            </a:r>
          </a:p>
          <a:p>
            <a:pPr marL="0" indent="0">
              <a:buNone/>
            </a:pPr>
            <a:endParaRPr lang="en-US" sz="2800"/>
          </a:p>
          <a:p>
            <a:pPr marL="0" indent="0">
              <a:buNone/>
            </a:pPr>
            <a:endParaRPr lang="en-US"/>
          </a:p>
          <a:p>
            <a:pPr marL="0" indent="0">
              <a:buNone/>
            </a:pPr>
            <a:endParaRPr lang="en-US"/>
          </a:p>
          <a:p>
            <a:pPr marL="383540" indent="-383540"/>
            <a:endParaRPr lang="en-US"/>
          </a:p>
          <a:p>
            <a:pPr marL="383540" indent="-383540"/>
            <a:endParaRPr lang="en-US"/>
          </a:p>
        </p:txBody>
      </p:sp>
    </p:spTree>
    <p:extLst>
      <p:ext uri="{BB962C8B-B14F-4D97-AF65-F5344CB8AC3E}">
        <p14:creationId xmlns:p14="http://schemas.microsoft.com/office/powerpoint/2010/main" val="3833868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57500303-A207-4812-BEB9-51E132FEB7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8" name="Freeform 6">
              <a:extLst>
                <a:ext uri="{FF2B5EF4-FFF2-40B4-BE49-F238E27FC236}">
                  <a16:creationId xmlns:a16="http://schemas.microsoft.com/office/drawing/2014/main" id="{10118C91-C025-4776-BE95-E9926378E7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US"/>
            </a:p>
          </p:txBody>
        </p:sp>
        <p:sp>
          <p:nvSpPr>
            <p:cNvPr id="29" name="Freeform 6">
              <a:extLst>
                <a:ext uri="{FF2B5EF4-FFF2-40B4-BE49-F238E27FC236}">
                  <a16:creationId xmlns:a16="http://schemas.microsoft.com/office/drawing/2014/main" id="{339174D0-30E8-4BBF-BF81-5DDAC33C0C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grpSp>
      <p:sp useBgFill="1">
        <p:nvSpPr>
          <p:cNvPr id="43" name="Rectangle 42">
            <a:extLst>
              <a:ext uri="{FF2B5EF4-FFF2-40B4-BE49-F238E27FC236}">
                <a16:creationId xmlns:a16="http://schemas.microsoft.com/office/drawing/2014/main" id="{7BB74091-09FE-44AF-8325-7FE6E175F7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79FE34-F632-368F-BD9E-859688BEEA5E}"/>
              </a:ext>
            </a:extLst>
          </p:cNvPr>
          <p:cNvSpPr>
            <a:spLocks noGrp="1"/>
          </p:cNvSpPr>
          <p:nvPr>
            <p:ph type="title"/>
          </p:nvPr>
        </p:nvSpPr>
        <p:spPr>
          <a:xfrm>
            <a:off x="752858" y="4736961"/>
            <a:ext cx="10720685" cy="936769"/>
          </a:xfrm>
        </p:spPr>
        <p:txBody>
          <a:bodyPr vert="horz" lIns="91440" tIns="45720" rIns="91440" bIns="45720" rtlCol="0" anchor="b">
            <a:normAutofit/>
          </a:bodyPr>
          <a:lstStyle/>
          <a:p>
            <a:pPr algn="ctr"/>
            <a:r>
              <a:rPr lang="en-US" sz="4800" cap="all">
                <a:latin typeface="+mn-lt"/>
              </a:rPr>
              <a:t>UI Data Visualization</a:t>
            </a:r>
          </a:p>
        </p:txBody>
      </p:sp>
      <p:pic>
        <p:nvPicPr>
          <p:cNvPr id="3" name="Picture 2" descr="A graph showing a heart rate&#10;&#10;AI-generated content may be incorrect.">
            <a:extLst>
              <a:ext uri="{FF2B5EF4-FFF2-40B4-BE49-F238E27FC236}">
                <a16:creationId xmlns:a16="http://schemas.microsoft.com/office/drawing/2014/main" id="{1A594AB1-AB4B-1BA9-FBCC-60607A63AFBB}"/>
              </a:ext>
            </a:extLst>
          </p:cNvPr>
          <p:cNvPicPr>
            <a:picLocks noChangeAspect="1"/>
          </p:cNvPicPr>
          <p:nvPr/>
        </p:nvPicPr>
        <p:blipFill>
          <a:blip r:embed="rId3"/>
          <a:srcRect r="2" b="2530"/>
          <a:stretch>
            <a:fillRect/>
          </a:stretch>
        </p:blipFill>
        <p:spPr>
          <a:xfrm>
            <a:off x="648603" y="643467"/>
            <a:ext cx="5120524" cy="3543662"/>
          </a:xfrm>
          <a:prstGeom prst="rect">
            <a:avLst/>
          </a:prstGeom>
        </p:spPr>
      </p:pic>
      <p:pic>
        <p:nvPicPr>
          <p:cNvPr id="5" name="Picture 4" descr="A graph with blue dots&#10;&#10;AI-generated content may be incorrect.">
            <a:extLst>
              <a:ext uri="{FF2B5EF4-FFF2-40B4-BE49-F238E27FC236}">
                <a16:creationId xmlns:a16="http://schemas.microsoft.com/office/drawing/2014/main" id="{DE70A972-5E3D-0CBB-00E8-EDFD79664F49}"/>
              </a:ext>
            </a:extLst>
          </p:cNvPr>
          <p:cNvPicPr>
            <a:picLocks noChangeAspect="1"/>
          </p:cNvPicPr>
          <p:nvPr/>
        </p:nvPicPr>
        <p:blipFill>
          <a:blip r:embed="rId4"/>
          <a:stretch>
            <a:fillRect/>
          </a:stretch>
        </p:blipFill>
        <p:spPr>
          <a:xfrm>
            <a:off x="6417733" y="933780"/>
            <a:ext cx="5130799" cy="2963035"/>
          </a:xfrm>
          <a:prstGeom prst="rect">
            <a:avLst/>
          </a:prstGeom>
        </p:spPr>
      </p:pic>
      <p:sp>
        <p:nvSpPr>
          <p:cNvPr id="44" name="Freeform: Shape 43">
            <a:extLst>
              <a:ext uri="{FF2B5EF4-FFF2-40B4-BE49-F238E27FC236}">
                <a16:creationId xmlns:a16="http://schemas.microsoft.com/office/drawing/2014/main" id="{0F30CCEB-94C4-4F72-BA5A-9CEA85302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434936" y="4446551"/>
            <a:ext cx="1957171" cy="1103687"/>
          </a:xfrm>
          <a:custGeom>
            <a:avLst/>
            <a:gdLst>
              <a:gd name="connsiteX0" fmla="*/ 2017702 w 2017702"/>
              <a:gd name="connsiteY0" fmla="*/ 1137821 h 1137821"/>
              <a:gd name="connsiteX1" fmla="*/ 404 w 2017702"/>
              <a:gd name="connsiteY1" fmla="*/ 1137821 h 1137821"/>
              <a:gd name="connsiteX2" fmla="*/ 0 w 2017702"/>
              <a:gd name="connsiteY2" fmla="*/ 900216 h 1137821"/>
              <a:gd name="connsiteX3" fmla="*/ 1767759 w 2017702"/>
              <a:gd name="connsiteY3" fmla="*/ 901031 h 1137821"/>
              <a:gd name="connsiteX4" fmla="*/ 1767759 w 2017702"/>
              <a:gd name="connsiteY4" fmla="*/ 0 h 1137821"/>
              <a:gd name="connsiteX5" fmla="*/ 2017702 w 2017702"/>
              <a:gd name="connsiteY5" fmla="*/ 0 h 1137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7702" h="1137821">
                <a:moveTo>
                  <a:pt x="2017702" y="1137821"/>
                </a:moveTo>
                <a:lnTo>
                  <a:pt x="404" y="1137821"/>
                </a:lnTo>
                <a:cubicBezTo>
                  <a:pt x="-404" y="1055814"/>
                  <a:pt x="807" y="982224"/>
                  <a:pt x="0" y="900216"/>
                </a:cubicBezTo>
                <a:lnTo>
                  <a:pt x="1767759" y="901031"/>
                </a:lnTo>
                <a:lnTo>
                  <a:pt x="1767759" y="0"/>
                </a:lnTo>
                <a:lnTo>
                  <a:pt x="2017702" y="0"/>
                </a:lnTo>
                <a:close/>
              </a:path>
            </a:pathLst>
          </a:custGeom>
          <a:solidFill>
            <a:schemeClr val="tx2">
              <a:alpha val="80000"/>
            </a:schemeClr>
          </a:solidFill>
          <a:ln w="0">
            <a:noFill/>
            <a:prstDash val="solid"/>
            <a:round/>
            <a:headEnd/>
            <a:tailEnd/>
          </a:ln>
        </p:spPr>
        <p:txBody>
          <a:bodyPr/>
          <a:lstStyle/>
          <a:p>
            <a:endParaRPr lang="en-US"/>
          </a:p>
        </p:txBody>
      </p:sp>
      <p:sp>
        <p:nvSpPr>
          <p:cNvPr id="45" name="Freeform: Shape 44">
            <a:extLst>
              <a:ext uri="{FF2B5EF4-FFF2-40B4-BE49-F238E27FC236}">
                <a16:creationId xmlns:a16="http://schemas.microsoft.com/office/drawing/2014/main" id="{0DE1A94F-CC8B-4954-97A7-ADD4F300D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9796837" y="5311230"/>
            <a:ext cx="2042265" cy="1213486"/>
          </a:xfrm>
          <a:custGeom>
            <a:avLst/>
            <a:gdLst>
              <a:gd name="connsiteX0" fmla="*/ 1844618 w 2105428"/>
              <a:gd name="connsiteY0" fmla="*/ 0 h 1251016"/>
              <a:gd name="connsiteX1" fmla="*/ 2105428 w 2105428"/>
              <a:gd name="connsiteY1" fmla="*/ 0 h 1251016"/>
              <a:gd name="connsiteX2" fmla="*/ 2105428 w 2105428"/>
              <a:gd name="connsiteY2" fmla="*/ 1251016 h 1251016"/>
              <a:gd name="connsiteX3" fmla="*/ 421 w 2105428"/>
              <a:gd name="connsiteY3" fmla="*/ 1251016 h 1251016"/>
              <a:gd name="connsiteX4" fmla="*/ 0 w 2105428"/>
              <a:gd name="connsiteY4" fmla="*/ 1003081 h 1251016"/>
              <a:gd name="connsiteX5" fmla="*/ 1844618 w 2105428"/>
              <a:gd name="connsiteY5" fmla="*/ 1003931 h 1251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5428" h="1251016">
                <a:moveTo>
                  <a:pt x="1844618" y="0"/>
                </a:moveTo>
                <a:lnTo>
                  <a:pt x="2105428" y="0"/>
                </a:lnTo>
                <a:lnTo>
                  <a:pt x="2105428" y="1251016"/>
                </a:lnTo>
                <a:lnTo>
                  <a:pt x="421" y="1251016"/>
                </a:lnTo>
                <a:cubicBezTo>
                  <a:pt x="-421" y="1165443"/>
                  <a:pt x="842" y="1088654"/>
                  <a:pt x="0" y="1003081"/>
                </a:cubicBezTo>
                <a:lnTo>
                  <a:pt x="1844618" y="1003931"/>
                </a:lnTo>
                <a:close/>
              </a:path>
            </a:pathLst>
          </a:custGeom>
          <a:solidFill>
            <a:schemeClr val="tx2">
              <a:alpha val="80000"/>
            </a:schemeClr>
          </a:solidFill>
          <a:ln w="0">
            <a:noFill/>
            <a:prstDash val="solid"/>
            <a:round/>
            <a:headEnd/>
            <a:tailEnd/>
          </a:ln>
        </p:spPr>
        <p:txBody>
          <a:bodyPr/>
          <a:lstStyle/>
          <a:p>
            <a:endParaRPr lang="en-US"/>
          </a:p>
        </p:txBody>
      </p:sp>
    </p:spTree>
    <p:extLst>
      <p:ext uri="{BB962C8B-B14F-4D97-AF65-F5344CB8AC3E}">
        <p14:creationId xmlns:p14="http://schemas.microsoft.com/office/powerpoint/2010/main" val="40432301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69A2F-E8EB-6138-0BAA-A1A4FA462997}"/>
              </a:ext>
            </a:extLst>
          </p:cNvPr>
          <p:cNvSpPr>
            <a:spLocks noGrp="1"/>
          </p:cNvSpPr>
          <p:nvPr>
            <p:ph type="title"/>
          </p:nvPr>
        </p:nvSpPr>
        <p:spPr>
          <a:xfrm>
            <a:off x="1371600" y="685800"/>
            <a:ext cx="9601200" cy="864269"/>
          </a:xfrm>
        </p:spPr>
        <p:txBody>
          <a:bodyPr/>
          <a:lstStyle/>
          <a:p>
            <a:r>
              <a:rPr lang="en-US"/>
              <a:t>Goal for Visualizations</a:t>
            </a:r>
          </a:p>
        </p:txBody>
      </p:sp>
      <p:sp>
        <p:nvSpPr>
          <p:cNvPr id="3" name="Content Placeholder 2">
            <a:extLst>
              <a:ext uri="{FF2B5EF4-FFF2-40B4-BE49-F238E27FC236}">
                <a16:creationId xmlns:a16="http://schemas.microsoft.com/office/drawing/2014/main" id="{9FFC8A2B-69ED-EA33-7C29-976A1DE74243}"/>
              </a:ext>
            </a:extLst>
          </p:cNvPr>
          <p:cNvSpPr>
            <a:spLocks noGrp="1"/>
          </p:cNvSpPr>
          <p:nvPr>
            <p:ph idx="1"/>
          </p:nvPr>
        </p:nvSpPr>
        <p:spPr>
          <a:xfrm>
            <a:off x="1371600" y="1549685"/>
            <a:ext cx="9601200" cy="4685872"/>
          </a:xfrm>
        </p:spPr>
        <p:txBody>
          <a:bodyPr vert="horz" lIns="91440" tIns="45720" rIns="91440" bIns="45720" rtlCol="0" anchor="t">
            <a:normAutofit/>
          </a:bodyPr>
          <a:lstStyle/>
          <a:p>
            <a:pPr marL="0" indent="0">
              <a:buNone/>
            </a:pPr>
            <a:r>
              <a:rPr lang="en-US" sz="2800">
                <a:ea typeface="+mn-lt"/>
                <a:cs typeface="+mn-lt"/>
              </a:rPr>
              <a:t>Right now, we are creating a separate script for each health metric. Our goal is to build a single, flexible script that can read any CSV file and automatically generate the appropriate visualization. This would allow the user to select the type of graph they want to see and the specific time range they want to explore.</a:t>
            </a:r>
            <a:endParaRPr lang="en-US">
              <a:ea typeface="+mn-lt"/>
              <a:cs typeface="+mn-lt"/>
            </a:endParaRPr>
          </a:p>
          <a:p>
            <a:pPr marL="0" indent="0">
              <a:buNone/>
            </a:pPr>
            <a:endParaRPr lang="en-US" sz="2800">
              <a:ea typeface="+mn-lt"/>
              <a:cs typeface="+mn-lt"/>
            </a:endParaRPr>
          </a:p>
          <a:p>
            <a:pPr marL="0" indent="0">
              <a:buNone/>
            </a:pPr>
            <a:r>
              <a:rPr lang="en-US" sz="2800">
                <a:ea typeface="+mn-lt"/>
                <a:cs typeface="+mn-lt"/>
              </a:rPr>
              <a:t>This approach will not only make our data more accessible and interactive, but it will also support future work as we expand to a broader range of health metrics.</a:t>
            </a:r>
            <a:endParaRPr lang="en-US"/>
          </a:p>
          <a:p>
            <a:pPr marL="0" indent="0">
              <a:buNone/>
            </a:pPr>
            <a:endParaRPr lang="en-US" sz="2800"/>
          </a:p>
          <a:p>
            <a:pPr marL="0" indent="0">
              <a:buNone/>
            </a:pPr>
            <a:endParaRPr lang="en-US"/>
          </a:p>
          <a:p>
            <a:pPr marL="0" indent="0">
              <a:buNone/>
            </a:pPr>
            <a:endParaRPr lang="en-US" sz="2800"/>
          </a:p>
          <a:p>
            <a:pPr marL="383540" indent="-383540">
              <a:buNone/>
            </a:pPr>
            <a:endParaRPr lang="en-US" sz="2800"/>
          </a:p>
          <a:p>
            <a:pPr marL="0" indent="0">
              <a:buNone/>
            </a:pPr>
            <a:endParaRPr lang="en-US" sz="2800"/>
          </a:p>
        </p:txBody>
      </p:sp>
    </p:spTree>
    <p:extLst>
      <p:ext uri="{BB962C8B-B14F-4D97-AF65-F5344CB8AC3E}">
        <p14:creationId xmlns:p14="http://schemas.microsoft.com/office/powerpoint/2010/main" val="24779978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B0EE7-5911-59C0-0AA9-BB382380A85D}"/>
              </a:ext>
            </a:extLst>
          </p:cNvPr>
          <p:cNvSpPr>
            <a:spLocks noGrp="1"/>
          </p:cNvSpPr>
          <p:nvPr>
            <p:ph type="title"/>
          </p:nvPr>
        </p:nvSpPr>
        <p:spPr>
          <a:xfrm>
            <a:off x="1371600" y="226359"/>
            <a:ext cx="9601200" cy="948018"/>
          </a:xfrm>
        </p:spPr>
        <p:txBody>
          <a:bodyPr/>
          <a:lstStyle/>
          <a:p>
            <a:r>
              <a:rPr lang="en-US"/>
              <a:t>Main Tasks: AI Integration</a:t>
            </a:r>
          </a:p>
        </p:txBody>
      </p:sp>
      <p:sp>
        <p:nvSpPr>
          <p:cNvPr id="3" name="Content Placeholder 2">
            <a:extLst>
              <a:ext uri="{FF2B5EF4-FFF2-40B4-BE49-F238E27FC236}">
                <a16:creationId xmlns:a16="http://schemas.microsoft.com/office/drawing/2014/main" id="{2917DE07-449F-3826-0D18-D8238DDF5E87}"/>
              </a:ext>
            </a:extLst>
          </p:cNvPr>
          <p:cNvSpPr>
            <a:spLocks noGrp="1"/>
          </p:cNvSpPr>
          <p:nvPr>
            <p:ph idx="1"/>
          </p:nvPr>
        </p:nvSpPr>
        <p:spPr>
          <a:xfrm>
            <a:off x="1371600" y="1178020"/>
            <a:ext cx="10478813" cy="5414967"/>
          </a:xfrm>
        </p:spPr>
        <p:txBody>
          <a:bodyPr vert="horz" lIns="91440" tIns="45720" rIns="91440" bIns="45720" rtlCol="0" anchor="t">
            <a:noAutofit/>
          </a:bodyPr>
          <a:lstStyle/>
          <a:p>
            <a:pPr marL="383540" indent="-383540"/>
            <a:r>
              <a:rPr lang="en-US" sz="2800"/>
              <a:t>Steps Taken:</a:t>
            </a:r>
          </a:p>
          <a:p>
            <a:pPr lvl="1" indent="-383540">
              <a:buFont typeface="Courier New" panose="020B0503020102020204" pitchFamily="34" charset="0"/>
              <a:buChar char="o"/>
            </a:pPr>
            <a:r>
              <a:rPr lang="en-US" sz="2800"/>
              <a:t>Created an AI bot</a:t>
            </a:r>
            <a:endParaRPr lang="en-US" sz="2800" i="0"/>
          </a:p>
          <a:p>
            <a:pPr lvl="1" indent="-383540">
              <a:buFont typeface="Courier New" panose="020B0503020102020204" pitchFamily="34" charset="0"/>
              <a:buChar char="o"/>
            </a:pPr>
            <a:r>
              <a:rPr lang="en-US" sz="2800"/>
              <a:t>Connected</a:t>
            </a:r>
            <a:r>
              <a:rPr lang="en-US" sz="2800">
                <a:ea typeface="+mn-lt"/>
                <a:cs typeface="+mn-lt"/>
              </a:rPr>
              <a:t> the bot to the backend of our UI</a:t>
            </a:r>
            <a:endParaRPr lang="en-US" sz="2800"/>
          </a:p>
          <a:p>
            <a:pPr lvl="1" indent="-383540">
              <a:buFont typeface="Courier New" panose="020B0503020102020204" pitchFamily="34" charset="0"/>
              <a:buChar char="o"/>
            </a:pPr>
            <a:r>
              <a:rPr lang="en-US" sz="2800">
                <a:ea typeface="+mn-lt"/>
                <a:cs typeface="+mn-lt"/>
              </a:rPr>
              <a:t>Enabled it to summarize selected heart-rate data</a:t>
            </a:r>
          </a:p>
          <a:p>
            <a:pPr marL="383540" indent="-383540"/>
            <a:r>
              <a:rPr lang="en-US" sz="2800"/>
              <a:t>Challenges:</a:t>
            </a:r>
          </a:p>
          <a:p>
            <a:pPr lvl="1" indent="-383540">
              <a:buFont typeface="Courier New" panose="020B0503020102020204" pitchFamily="34" charset="0"/>
              <a:buChar char="o"/>
            </a:pPr>
            <a:r>
              <a:rPr lang="en-US" sz="2800"/>
              <a:t>Data is very large for LLM token</a:t>
            </a:r>
          </a:p>
          <a:p>
            <a:pPr lvl="1" indent="-383540">
              <a:buFont typeface="Courier New" panose="020B0503020102020204" pitchFamily="34" charset="0"/>
              <a:buChar char="o"/>
            </a:pPr>
            <a:r>
              <a:rPr lang="en-US" sz="2800"/>
              <a:t>Ensuring correct info &amp; preventing AI hallucination</a:t>
            </a:r>
          </a:p>
          <a:p>
            <a:pPr lvl="1" indent="-383540">
              <a:buFont typeface="Courier New" panose="020B0503020102020204" pitchFamily="34" charset="0"/>
              <a:buChar char="o"/>
            </a:pPr>
            <a:r>
              <a:rPr lang="en-US" sz="2800"/>
              <a:t>Getting consistent, structured output</a:t>
            </a:r>
          </a:p>
          <a:p>
            <a:pPr marL="383540" indent="-383540"/>
            <a:r>
              <a:rPr lang="en-US" sz="2800"/>
              <a:t>Results:</a:t>
            </a:r>
          </a:p>
          <a:p>
            <a:pPr lvl="1" indent="-383540">
              <a:buFont typeface="Courier New" panose="020B0503020102020204" pitchFamily="34" charset="0"/>
              <a:buChar char="o"/>
            </a:pPr>
            <a:r>
              <a:rPr lang="en-US" sz="2800">
                <a:ea typeface="+mn-lt"/>
                <a:cs typeface="+mn-lt"/>
              </a:rPr>
              <a:t>The bot successfully analyzed and summarized resting-heart-rate trends</a:t>
            </a:r>
            <a:endParaRPr lang="en-US" sz="2800"/>
          </a:p>
        </p:txBody>
      </p:sp>
    </p:spTree>
    <p:extLst>
      <p:ext uri="{BB962C8B-B14F-4D97-AF65-F5344CB8AC3E}">
        <p14:creationId xmlns:p14="http://schemas.microsoft.com/office/powerpoint/2010/main" val="20024133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7B6E1-D03C-FECC-2B30-15825BC03F13}"/>
              </a:ext>
            </a:extLst>
          </p:cNvPr>
          <p:cNvSpPr>
            <a:spLocks noGrp="1"/>
          </p:cNvSpPr>
          <p:nvPr>
            <p:ph type="title"/>
          </p:nvPr>
        </p:nvSpPr>
        <p:spPr/>
        <p:txBody>
          <a:bodyPr/>
          <a:lstStyle/>
          <a:p>
            <a:r>
              <a:rPr lang="en-US"/>
              <a:t>Remaining Work</a:t>
            </a:r>
          </a:p>
        </p:txBody>
      </p:sp>
      <p:sp>
        <p:nvSpPr>
          <p:cNvPr id="3" name="Content Placeholder 2">
            <a:extLst>
              <a:ext uri="{FF2B5EF4-FFF2-40B4-BE49-F238E27FC236}">
                <a16:creationId xmlns:a16="http://schemas.microsoft.com/office/drawing/2014/main" id="{4551EAF2-D638-86C6-D8E0-C467D99CAA05}"/>
              </a:ext>
            </a:extLst>
          </p:cNvPr>
          <p:cNvSpPr>
            <a:spLocks noGrp="1"/>
          </p:cNvSpPr>
          <p:nvPr>
            <p:ph idx="1"/>
          </p:nvPr>
        </p:nvSpPr>
        <p:spPr>
          <a:xfrm>
            <a:off x="1371600" y="1428750"/>
            <a:ext cx="10463048" cy="5105399"/>
          </a:xfrm>
        </p:spPr>
        <p:txBody>
          <a:bodyPr vert="horz" lIns="91440" tIns="45720" rIns="91440" bIns="45720" rtlCol="0" anchor="t">
            <a:noAutofit/>
          </a:bodyPr>
          <a:lstStyle/>
          <a:p>
            <a:pPr marL="457200" indent="-457200">
              <a:lnSpc>
                <a:spcPct val="120000"/>
              </a:lnSpc>
              <a:buFont typeface="Wingdings" panose="020B0503020102020204" pitchFamily="34" charset="0"/>
              <a:buChar char="§"/>
            </a:pPr>
            <a:r>
              <a:rPr lang="en-US" sz="2400"/>
              <a:t>Full AI integration</a:t>
            </a:r>
          </a:p>
          <a:p>
            <a:pPr lvl="1" indent="-383540">
              <a:lnSpc>
                <a:spcPct val="120000"/>
              </a:lnSpc>
              <a:buFont typeface="Courier New" panose="020B0503020102020204" pitchFamily="34" charset="0"/>
              <a:buChar char="o"/>
            </a:pPr>
            <a:r>
              <a:rPr lang="en-US" sz="2400" i="0"/>
              <a:t>Implementing structured AI output summaries for the data and trends</a:t>
            </a:r>
          </a:p>
          <a:p>
            <a:pPr marL="457200" indent="-457200">
              <a:lnSpc>
                <a:spcPct val="120000"/>
              </a:lnSpc>
              <a:buFont typeface="Wingdings" panose="020B0503020102020204" pitchFamily="34" charset="0"/>
              <a:buChar char="§"/>
            </a:pPr>
            <a:r>
              <a:rPr lang="en-US" sz="2400"/>
              <a:t>UI:</a:t>
            </a:r>
          </a:p>
          <a:p>
            <a:pPr marL="988060" lvl="1" indent="-457200">
              <a:lnSpc>
                <a:spcPct val="120000"/>
              </a:lnSpc>
              <a:buFont typeface="Courier New" panose="020B0503020102020204" pitchFamily="34" charset="0"/>
              <a:buChar char="o"/>
            </a:pPr>
            <a:r>
              <a:rPr lang="en-US" sz="2400" i="0"/>
              <a:t>Adding the AI information to the frontend</a:t>
            </a:r>
          </a:p>
          <a:p>
            <a:pPr marL="988060" lvl="1" indent="-457200">
              <a:lnSpc>
                <a:spcPct val="120000"/>
              </a:lnSpc>
              <a:buFont typeface="Courier New" panose="020B0503020102020204" pitchFamily="34" charset="0"/>
              <a:buChar char="o"/>
            </a:pPr>
            <a:r>
              <a:rPr lang="en-US" sz="2400" i="0"/>
              <a:t>Testing with device default accessibility features and adding enhancements</a:t>
            </a:r>
          </a:p>
          <a:p>
            <a:pPr marL="988060" lvl="1" indent="-457200">
              <a:lnSpc>
                <a:spcPct val="120000"/>
              </a:lnSpc>
              <a:buFont typeface="Courier New" panose="020B0503020102020204" pitchFamily="34" charset="0"/>
              <a:buChar char="o"/>
            </a:pPr>
            <a:r>
              <a:rPr lang="en-US" sz="2400" i="0"/>
              <a:t>Adding keyboard functionality to Web view</a:t>
            </a:r>
          </a:p>
          <a:p>
            <a:pPr marL="988060" lvl="1" indent="-457200">
              <a:lnSpc>
                <a:spcPct val="120000"/>
              </a:lnSpc>
              <a:buFont typeface="Courier New" panose="020B0503020102020204" pitchFamily="34" charset="0"/>
              <a:buChar char="o"/>
            </a:pPr>
            <a:r>
              <a:rPr lang="en-US" sz="2400" i="0"/>
              <a:t>Enhancing the datasets</a:t>
            </a:r>
          </a:p>
          <a:p>
            <a:pPr marL="383540" indent="-383540">
              <a:lnSpc>
                <a:spcPct val="120000"/>
              </a:lnSpc>
              <a:buFont typeface="Wingdings" panose="020B0503020102020204" pitchFamily="34" charset="0"/>
              <a:buChar char="§"/>
            </a:pPr>
            <a:r>
              <a:rPr lang="en-US" sz="2400"/>
              <a:t>Making the UI equally good as the current options, just more </a:t>
            </a:r>
            <a:r>
              <a:rPr lang="en-US" sz="2400" b="1"/>
              <a:t>accessible</a:t>
            </a:r>
          </a:p>
          <a:p>
            <a:pPr marL="530860" lvl="1" indent="0">
              <a:lnSpc>
                <a:spcPct val="120000"/>
              </a:lnSpc>
              <a:buNone/>
            </a:pPr>
            <a:endParaRPr lang="en-US" sz="2400" i="0">
              <a:solidFill>
                <a:srgbClr val="191B0E"/>
              </a:solidFill>
            </a:endParaRPr>
          </a:p>
        </p:txBody>
      </p:sp>
    </p:spTree>
    <p:extLst>
      <p:ext uri="{BB962C8B-B14F-4D97-AF65-F5344CB8AC3E}">
        <p14:creationId xmlns:p14="http://schemas.microsoft.com/office/powerpoint/2010/main" val="30935728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18C4C-B556-DA49-1B5E-923C0992D059}"/>
              </a:ext>
            </a:extLst>
          </p:cNvPr>
          <p:cNvSpPr>
            <a:spLocks noGrp="1"/>
          </p:cNvSpPr>
          <p:nvPr>
            <p:ph type="title"/>
          </p:nvPr>
        </p:nvSpPr>
        <p:spPr/>
        <p:txBody>
          <a:bodyPr/>
          <a:lstStyle/>
          <a:p>
            <a:r>
              <a:rPr lang="en-US"/>
              <a:t>Timeline for Next Semester</a:t>
            </a:r>
          </a:p>
        </p:txBody>
      </p:sp>
      <p:sp>
        <p:nvSpPr>
          <p:cNvPr id="3" name="Content Placeholder 2">
            <a:extLst>
              <a:ext uri="{FF2B5EF4-FFF2-40B4-BE49-F238E27FC236}">
                <a16:creationId xmlns:a16="http://schemas.microsoft.com/office/drawing/2014/main" id="{59C06273-A7EC-68C7-8F02-3B885BE8854F}"/>
              </a:ext>
            </a:extLst>
          </p:cNvPr>
          <p:cNvSpPr>
            <a:spLocks noGrp="1"/>
          </p:cNvSpPr>
          <p:nvPr>
            <p:ph idx="1"/>
          </p:nvPr>
        </p:nvSpPr>
        <p:spPr>
          <a:xfrm>
            <a:off x="1371600" y="1742302"/>
            <a:ext cx="9601200" cy="3581400"/>
          </a:xfrm>
        </p:spPr>
        <p:txBody>
          <a:bodyPr>
            <a:normAutofit/>
          </a:bodyPr>
          <a:lstStyle/>
          <a:p>
            <a:r>
              <a:rPr lang="en-US" sz="3000"/>
              <a:t>Phase I:</a:t>
            </a:r>
          </a:p>
          <a:p>
            <a:pPr lvl="1"/>
            <a:r>
              <a:rPr lang="en-US" sz="3000"/>
              <a:t>AI Integration</a:t>
            </a:r>
          </a:p>
          <a:p>
            <a:r>
              <a:rPr lang="en-US" sz="3000"/>
              <a:t>Phase II:</a:t>
            </a:r>
          </a:p>
          <a:p>
            <a:pPr lvl="1"/>
            <a:r>
              <a:rPr lang="en-US" sz="3000"/>
              <a:t>Implement accessibility features</a:t>
            </a:r>
          </a:p>
          <a:p>
            <a:r>
              <a:rPr lang="en-US" sz="3000"/>
              <a:t>Phase III:</a:t>
            </a:r>
          </a:p>
          <a:p>
            <a:pPr lvl="1"/>
            <a:r>
              <a:rPr lang="en-US" sz="3000"/>
              <a:t>Refining for SSE Expo</a:t>
            </a:r>
          </a:p>
        </p:txBody>
      </p:sp>
    </p:spTree>
    <p:extLst>
      <p:ext uri="{BB962C8B-B14F-4D97-AF65-F5344CB8AC3E}">
        <p14:creationId xmlns:p14="http://schemas.microsoft.com/office/powerpoint/2010/main" val="1728666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CFA13-C5C8-579B-FF5E-3DF148E70E91}"/>
              </a:ext>
            </a:extLst>
          </p:cNvPr>
          <p:cNvSpPr>
            <a:spLocks noGrp="1"/>
          </p:cNvSpPr>
          <p:nvPr>
            <p:ph type="title"/>
          </p:nvPr>
        </p:nvSpPr>
        <p:spPr>
          <a:xfrm>
            <a:off x="1371600" y="685800"/>
            <a:ext cx="9601200" cy="746647"/>
          </a:xfrm>
        </p:spPr>
        <p:txBody>
          <a:bodyPr/>
          <a:lstStyle/>
          <a:p>
            <a:r>
              <a:rPr lang="en-US"/>
              <a:t>Overview of the Problem</a:t>
            </a:r>
          </a:p>
        </p:txBody>
      </p:sp>
      <p:sp>
        <p:nvSpPr>
          <p:cNvPr id="3" name="Content Placeholder 2">
            <a:extLst>
              <a:ext uri="{FF2B5EF4-FFF2-40B4-BE49-F238E27FC236}">
                <a16:creationId xmlns:a16="http://schemas.microsoft.com/office/drawing/2014/main" id="{A841C5FD-24D6-95DC-7E9D-B2FA80AFC1B1}"/>
              </a:ext>
            </a:extLst>
          </p:cNvPr>
          <p:cNvSpPr>
            <a:spLocks noGrp="1"/>
          </p:cNvSpPr>
          <p:nvPr>
            <p:ph idx="1"/>
          </p:nvPr>
        </p:nvSpPr>
        <p:spPr>
          <a:xfrm>
            <a:off x="1371600" y="1428750"/>
            <a:ext cx="9601200" cy="4775579"/>
          </a:xfrm>
        </p:spPr>
        <p:txBody>
          <a:bodyPr>
            <a:noAutofit/>
          </a:bodyPr>
          <a:lstStyle/>
          <a:p>
            <a:r>
              <a:rPr lang="en-US" sz="3000"/>
              <a:t>Tracking personal health data is increasingly popular</a:t>
            </a:r>
          </a:p>
          <a:p>
            <a:r>
              <a:rPr lang="en-US" sz="3000"/>
              <a:t>1 in 5 Americans use a fitness tracker or mobile device for tracking purposes</a:t>
            </a:r>
          </a:p>
          <a:p>
            <a:r>
              <a:rPr lang="en-US" sz="3000"/>
              <a:t>Technologies rely on graphical interfaces and are vision-dependent</a:t>
            </a:r>
          </a:p>
          <a:p>
            <a:r>
              <a:rPr lang="en-US" sz="3000"/>
              <a:t>Six million Americans have low vision and one million are blind, making this virtual data inaccessible</a:t>
            </a:r>
          </a:p>
          <a:p>
            <a:r>
              <a:rPr lang="en-US" sz="3000"/>
              <a:t>BLV people report that current technology is suboptimal and tedious</a:t>
            </a:r>
          </a:p>
        </p:txBody>
      </p:sp>
    </p:spTree>
    <p:extLst>
      <p:ext uri="{BB962C8B-B14F-4D97-AF65-F5344CB8AC3E}">
        <p14:creationId xmlns:p14="http://schemas.microsoft.com/office/powerpoint/2010/main" val="2820868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DC740-6CC4-1CF8-21A5-EC5D22CFE4D1}"/>
              </a:ext>
            </a:extLst>
          </p:cNvPr>
          <p:cNvSpPr>
            <a:spLocks noGrp="1"/>
          </p:cNvSpPr>
          <p:nvPr>
            <p:ph type="title"/>
          </p:nvPr>
        </p:nvSpPr>
        <p:spPr>
          <a:xfrm>
            <a:off x="1371600" y="685800"/>
            <a:ext cx="9601200" cy="758020"/>
          </a:xfrm>
        </p:spPr>
        <p:txBody>
          <a:bodyPr/>
          <a:lstStyle/>
          <a:p>
            <a:r>
              <a:rPr lang="en-US"/>
              <a:t>Goals &amp; Challenges</a:t>
            </a:r>
          </a:p>
        </p:txBody>
      </p:sp>
      <p:sp>
        <p:nvSpPr>
          <p:cNvPr id="3" name="Content Placeholder 2">
            <a:extLst>
              <a:ext uri="{FF2B5EF4-FFF2-40B4-BE49-F238E27FC236}">
                <a16:creationId xmlns:a16="http://schemas.microsoft.com/office/drawing/2014/main" id="{F4859CFC-1DAC-A2EF-1F8F-AB41675395CF}"/>
              </a:ext>
            </a:extLst>
          </p:cNvPr>
          <p:cNvSpPr>
            <a:spLocks noGrp="1"/>
          </p:cNvSpPr>
          <p:nvPr>
            <p:ph idx="1"/>
          </p:nvPr>
        </p:nvSpPr>
        <p:spPr>
          <a:xfrm>
            <a:off x="1371600" y="1455762"/>
            <a:ext cx="9601200" cy="4411638"/>
          </a:xfrm>
        </p:spPr>
        <p:txBody>
          <a:bodyPr vert="horz" lIns="91440" tIns="45720" rIns="91440" bIns="45720" rtlCol="0" anchor="t">
            <a:normAutofit fontScale="77500" lnSpcReduction="20000"/>
          </a:bodyPr>
          <a:lstStyle/>
          <a:p>
            <a:pPr marL="383540" indent="-383540"/>
            <a:r>
              <a:rPr lang="en-US" sz="3200"/>
              <a:t>Goals: </a:t>
            </a:r>
          </a:p>
          <a:p>
            <a:pPr marL="913892" lvl="1" indent="-383540"/>
            <a:r>
              <a:rPr lang="en-US" sz="3200"/>
              <a:t>Visualization of multiple different health measures such as heart rate, step count, etc.</a:t>
            </a:r>
          </a:p>
          <a:p>
            <a:pPr marL="913892" lvl="1" indent="-383540"/>
            <a:r>
              <a:rPr lang="en-US" sz="3200"/>
              <a:t>Accessible features using keyboard/click-based navigation, sonification, and user-friendly fonts and font sizes</a:t>
            </a:r>
          </a:p>
          <a:p>
            <a:pPr marL="913892" lvl="1" indent="-383540"/>
            <a:r>
              <a:rPr lang="en-US" sz="3200"/>
              <a:t>AI summarization to help users understand their health data</a:t>
            </a:r>
          </a:p>
          <a:p>
            <a:pPr marL="383540" indent="-383540"/>
            <a:r>
              <a:rPr lang="en-US" sz="3200"/>
              <a:t>Challenges:</a:t>
            </a:r>
          </a:p>
          <a:p>
            <a:pPr marL="913892" lvl="1" indent="-383540"/>
            <a:r>
              <a:rPr lang="en-US" sz="3200"/>
              <a:t>Public availability of health data for testing</a:t>
            </a:r>
          </a:p>
          <a:p>
            <a:pPr marL="913892" lvl="1" indent="-383540"/>
            <a:r>
              <a:rPr lang="en-US" sz="3200"/>
              <a:t>Implementing accessibility features</a:t>
            </a:r>
          </a:p>
          <a:p>
            <a:pPr marL="913892" lvl="1" indent="-383540"/>
            <a:r>
              <a:rPr lang="en-US" sz="3200"/>
              <a:t>AI integration</a:t>
            </a:r>
          </a:p>
          <a:p>
            <a:pPr marL="1371092" lvl="2" indent="-383540"/>
            <a:r>
              <a:rPr lang="en-US" sz="3200"/>
              <a:t>Feeding the model the visualization vs the data itself</a:t>
            </a:r>
          </a:p>
          <a:p>
            <a:pPr marL="383540" indent="-383540"/>
            <a:endParaRPr lang="en-US"/>
          </a:p>
        </p:txBody>
      </p:sp>
    </p:spTree>
    <p:extLst>
      <p:ext uri="{BB962C8B-B14F-4D97-AF65-F5344CB8AC3E}">
        <p14:creationId xmlns:p14="http://schemas.microsoft.com/office/powerpoint/2010/main" val="15525373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A4055-D4C3-2E1B-06D3-83BCC28920E4}"/>
              </a:ext>
            </a:extLst>
          </p:cNvPr>
          <p:cNvSpPr>
            <a:spLocks noGrp="1"/>
          </p:cNvSpPr>
          <p:nvPr>
            <p:ph type="title"/>
          </p:nvPr>
        </p:nvSpPr>
        <p:spPr/>
        <p:txBody>
          <a:bodyPr/>
          <a:lstStyle/>
          <a:p>
            <a:r>
              <a:rPr lang="en-US"/>
              <a:t>Proposed Approach</a:t>
            </a:r>
          </a:p>
        </p:txBody>
      </p:sp>
      <p:sp>
        <p:nvSpPr>
          <p:cNvPr id="3" name="Content Placeholder 2">
            <a:extLst>
              <a:ext uri="{FF2B5EF4-FFF2-40B4-BE49-F238E27FC236}">
                <a16:creationId xmlns:a16="http://schemas.microsoft.com/office/drawing/2014/main" id="{C0D660A7-638F-8C89-704D-5604F6AFE802}"/>
              </a:ext>
            </a:extLst>
          </p:cNvPr>
          <p:cNvSpPr>
            <a:spLocks noGrp="1"/>
          </p:cNvSpPr>
          <p:nvPr>
            <p:ph idx="1"/>
          </p:nvPr>
        </p:nvSpPr>
        <p:spPr>
          <a:xfrm>
            <a:off x="1371600" y="1638300"/>
            <a:ext cx="9601200" cy="3581400"/>
          </a:xfrm>
        </p:spPr>
        <p:txBody>
          <a:bodyPr>
            <a:noAutofit/>
          </a:bodyPr>
          <a:lstStyle/>
          <a:p>
            <a:r>
              <a:rPr lang="en-US" sz="3000"/>
              <a:t>Our project aims to create an app/website that allows BLV people to independently access and record personal health data. </a:t>
            </a:r>
          </a:p>
          <a:p>
            <a:r>
              <a:rPr lang="en-US" sz="3000"/>
              <a:t>Accessibility Features:</a:t>
            </a:r>
          </a:p>
          <a:p>
            <a:pPr lvl="1"/>
            <a:r>
              <a:rPr lang="en-US" sz="3000"/>
              <a:t>Keyboard/ clicked based navigation</a:t>
            </a:r>
          </a:p>
          <a:p>
            <a:pPr lvl="1"/>
            <a:r>
              <a:rPr lang="en-US" sz="3000"/>
              <a:t>Sonification</a:t>
            </a:r>
          </a:p>
          <a:p>
            <a:pPr lvl="1"/>
            <a:r>
              <a:rPr lang="en-US" sz="3000"/>
              <a:t>AI-generated summaries</a:t>
            </a:r>
          </a:p>
          <a:p>
            <a:pPr lvl="1"/>
            <a:r>
              <a:rPr lang="en-US" sz="3000"/>
              <a:t>User can select font, font size, and color</a:t>
            </a:r>
          </a:p>
        </p:txBody>
      </p:sp>
    </p:spTree>
    <p:extLst>
      <p:ext uri="{BB962C8B-B14F-4D97-AF65-F5344CB8AC3E}">
        <p14:creationId xmlns:p14="http://schemas.microsoft.com/office/powerpoint/2010/main" val="1061959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A2817-5BA5-4422-8FED-0A92C4CD6A29}"/>
              </a:ext>
            </a:extLst>
          </p:cNvPr>
          <p:cNvSpPr>
            <a:spLocks noGrp="1"/>
          </p:cNvSpPr>
          <p:nvPr>
            <p:ph type="title"/>
          </p:nvPr>
        </p:nvSpPr>
        <p:spPr/>
        <p:txBody>
          <a:bodyPr/>
          <a:lstStyle/>
          <a:p>
            <a:r>
              <a:rPr lang="en-US"/>
              <a:t>Previous Relevant Work</a:t>
            </a:r>
          </a:p>
        </p:txBody>
      </p:sp>
      <p:sp>
        <p:nvSpPr>
          <p:cNvPr id="3" name="Content Placeholder 2">
            <a:extLst>
              <a:ext uri="{FF2B5EF4-FFF2-40B4-BE49-F238E27FC236}">
                <a16:creationId xmlns:a16="http://schemas.microsoft.com/office/drawing/2014/main" id="{FF0ED3A8-2DD8-37B2-7E3A-887E3F6D7014}"/>
              </a:ext>
            </a:extLst>
          </p:cNvPr>
          <p:cNvSpPr>
            <a:spLocks noGrp="1"/>
          </p:cNvSpPr>
          <p:nvPr>
            <p:ph idx="1"/>
          </p:nvPr>
        </p:nvSpPr>
        <p:spPr>
          <a:xfrm>
            <a:off x="1371600" y="1519881"/>
            <a:ext cx="9601200" cy="3581400"/>
          </a:xfrm>
        </p:spPr>
        <p:txBody>
          <a:bodyPr>
            <a:noAutofit/>
          </a:bodyPr>
          <a:lstStyle/>
          <a:p>
            <a:r>
              <a:rPr lang="en-US" sz="3000"/>
              <a:t>CharA11y</a:t>
            </a:r>
          </a:p>
          <a:p>
            <a:pPr lvl="1"/>
            <a:r>
              <a:rPr lang="en-US" sz="3000"/>
              <a:t> Tactile-first plots</a:t>
            </a:r>
          </a:p>
          <a:p>
            <a:pPr lvl="1"/>
            <a:r>
              <a:rPr lang="en-US" sz="3000"/>
              <a:t> Useful as a model for accessibility visualization</a:t>
            </a:r>
          </a:p>
          <a:p>
            <a:r>
              <a:rPr lang="en-US" sz="3000"/>
              <a:t>MAIDR</a:t>
            </a:r>
          </a:p>
          <a:p>
            <a:pPr lvl="1"/>
            <a:r>
              <a:rPr lang="en-US" sz="3000"/>
              <a:t> Statistical plots for BLV people</a:t>
            </a:r>
          </a:p>
          <a:p>
            <a:pPr lvl="1"/>
            <a:r>
              <a:rPr lang="en-US" sz="3000"/>
              <a:t> Useful for modeling implementation in the user interface</a:t>
            </a:r>
          </a:p>
          <a:p>
            <a:r>
              <a:rPr lang="en-US" sz="3000"/>
              <a:t>Lots of research on the importance and need for accessibility in personal health data</a:t>
            </a:r>
          </a:p>
        </p:txBody>
      </p:sp>
    </p:spTree>
    <p:extLst>
      <p:ext uri="{BB962C8B-B14F-4D97-AF65-F5344CB8AC3E}">
        <p14:creationId xmlns:p14="http://schemas.microsoft.com/office/powerpoint/2010/main" val="366248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40D89-3C5D-E4EF-81AD-42FCF25F233F}"/>
              </a:ext>
            </a:extLst>
          </p:cNvPr>
          <p:cNvSpPr>
            <a:spLocks noGrp="1"/>
          </p:cNvSpPr>
          <p:nvPr>
            <p:ph type="title"/>
          </p:nvPr>
        </p:nvSpPr>
        <p:spPr/>
        <p:txBody>
          <a:bodyPr/>
          <a:lstStyle/>
          <a:p>
            <a:r>
              <a:rPr lang="en-US"/>
              <a:t>Main Tasks: User Interface</a:t>
            </a:r>
          </a:p>
        </p:txBody>
      </p:sp>
      <p:sp>
        <p:nvSpPr>
          <p:cNvPr id="3" name="Content Placeholder 2">
            <a:extLst>
              <a:ext uri="{FF2B5EF4-FFF2-40B4-BE49-F238E27FC236}">
                <a16:creationId xmlns:a16="http://schemas.microsoft.com/office/drawing/2014/main" id="{8A09DC14-CB5E-972E-FAEE-9EAB0B2450D3}"/>
              </a:ext>
            </a:extLst>
          </p:cNvPr>
          <p:cNvSpPr>
            <a:spLocks noGrp="1"/>
          </p:cNvSpPr>
          <p:nvPr>
            <p:ph idx="1"/>
          </p:nvPr>
        </p:nvSpPr>
        <p:spPr>
          <a:xfrm>
            <a:off x="1371600" y="1382439"/>
            <a:ext cx="10825654" cy="5241706"/>
          </a:xfrm>
        </p:spPr>
        <p:txBody>
          <a:bodyPr vert="horz" lIns="91440" tIns="45720" rIns="91440" bIns="45720" rtlCol="0" anchor="t">
            <a:noAutofit/>
          </a:bodyPr>
          <a:lstStyle/>
          <a:p>
            <a:pPr marL="383540" indent="-383540">
              <a:lnSpc>
                <a:spcPct val="100000"/>
              </a:lnSpc>
              <a:spcAft>
                <a:spcPts val="0"/>
              </a:spcAft>
            </a:pPr>
            <a:r>
              <a:rPr lang="en-US" sz="2300">
                <a:ea typeface="+mn-lt"/>
                <a:cs typeface="+mn-lt"/>
              </a:rPr>
              <a:t>Built accessibility-centered foundation of the app (iOS + Web) using React Native (Expo).</a:t>
            </a:r>
            <a:endParaRPr lang="en-US" sz="2300"/>
          </a:p>
          <a:p>
            <a:pPr marL="383540" indent="-383540">
              <a:lnSpc>
                <a:spcPct val="100000"/>
              </a:lnSpc>
              <a:spcAft>
                <a:spcPts val="0"/>
              </a:spcAft>
            </a:pPr>
            <a:r>
              <a:rPr lang="en-US" sz="2300" i="0">
                <a:ea typeface="+mn-lt"/>
                <a:cs typeface="+mn-lt"/>
              </a:rPr>
              <a:t>Implemented multimodal accessibility:</a:t>
            </a:r>
            <a:r>
              <a:rPr lang="en-US" sz="2300">
                <a:ea typeface="+mn-lt"/>
                <a:cs typeface="+mn-lt"/>
              </a:rPr>
              <a:t> </a:t>
            </a:r>
            <a:r>
              <a:rPr lang="en-US" sz="2300" i="0">
                <a:ea typeface="+mn-lt"/>
                <a:cs typeface="+mn-lt"/>
              </a:rPr>
              <a:t>Audio, Haptics, Text-to-Speech, Screen Reader </a:t>
            </a:r>
            <a:r>
              <a:rPr lang="en-US" sz="2300">
                <a:ea typeface="+mn-lt"/>
                <a:cs typeface="+mn-lt"/>
              </a:rPr>
              <a:t>Announcements; Four</a:t>
            </a:r>
            <a:r>
              <a:rPr lang="en-US" sz="2300" i="0">
                <a:ea typeface="+mn-lt"/>
                <a:cs typeface="+mn-lt"/>
              </a:rPr>
              <a:t> modes (Visual, Audio, Hybrid, Simplified)</a:t>
            </a:r>
          </a:p>
          <a:p>
            <a:pPr marL="383540" indent="-383540">
              <a:lnSpc>
                <a:spcPct val="100000"/>
              </a:lnSpc>
              <a:spcAft>
                <a:spcPts val="0"/>
              </a:spcAft>
            </a:pPr>
            <a:r>
              <a:rPr lang="en-US" sz="2300" i="0">
                <a:ea typeface="+mn-lt"/>
                <a:cs typeface="+mn-lt"/>
              </a:rPr>
              <a:t>Added core accessibility properties:</a:t>
            </a:r>
          </a:p>
          <a:p>
            <a:pPr lvl="1" indent="-383540">
              <a:lnSpc>
                <a:spcPct val="100000"/>
              </a:lnSpc>
              <a:spcAft>
                <a:spcPts val="0"/>
              </a:spcAft>
              <a:buFont typeface="Courier New" panose="020B0503020102020204" pitchFamily="34" charset="0"/>
              <a:buChar char="o"/>
            </a:pPr>
            <a:r>
              <a:rPr lang="en-US" sz="2300" i="0">
                <a:ea typeface="+mn-lt"/>
                <a:cs typeface="+mn-lt"/>
              </a:rPr>
              <a:t>Accessibility labels &amp; hints on all elements</a:t>
            </a:r>
          </a:p>
          <a:p>
            <a:pPr lvl="1" indent="-383540">
              <a:lnSpc>
                <a:spcPct val="100000"/>
              </a:lnSpc>
              <a:spcAft>
                <a:spcPts val="0"/>
              </a:spcAft>
              <a:buFont typeface="Courier New" panose="020B0503020102020204" pitchFamily="34" charset="0"/>
              <a:buChar char="o"/>
            </a:pPr>
            <a:r>
              <a:rPr lang="en-US" sz="2300" i="0">
                <a:ea typeface="+mn-lt"/>
                <a:cs typeface="+mn-lt"/>
              </a:rPr>
              <a:t>Large touch targets (44–56pt)</a:t>
            </a:r>
          </a:p>
          <a:p>
            <a:pPr lvl="1" indent="-383540">
              <a:lnSpc>
                <a:spcPct val="100000"/>
              </a:lnSpc>
              <a:spcAft>
                <a:spcPts val="0"/>
              </a:spcAft>
              <a:buFont typeface="Courier New" panose="020B0503020102020204" pitchFamily="34" charset="0"/>
              <a:buChar char="o"/>
            </a:pPr>
            <a:r>
              <a:rPr lang="en-US" sz="2300" i="0">
                <a:ea typeface="+mn-lt"/>
                <a:cs typeface="+mn-lt"/>
              </a:rPr>
              <a:t>High-contrast mode (WCAG AAA)</a:t>
            </a:r>
          </a:p>
          <a:p>
            <a:pPr lvl="1" indent="-383540">
              <a:lnSpc>
                <a:spcPct val="100000"/>
              </a:lnSpc>
              <a:spcAft>
                <a:spcPts val="0"/>
              </a:spcAft>
              <a:buFont typeface="Courier New" panose="020B0503020102020204" pitchFamily="34" charset="0"/>
              <a:buChar char="o"/>
            </a:pPr>
            <a:r>
              <a:rPr lang="en-US" sz="2300" i="0">
                <a:ea typeface="+mn-lt"/>
                <a:cs typeface="+mn-lt"/>
              </a:rPr>
              <a:t>State-aware announcements &amp; progressive disclosure</a:t>
            </a:r>
          </a:p>
          <a:p>
            <a:pPr marL="383540" indent="-383540">
              <a:lnSpc>
                <a:spcPct val="100000"/>
              </a:lnSpc>
              <a:spcAft>
                <a:spcPts val="0"/>
              </a:spcAft>
            </a:pPr>
            <a:r>
              <a:rPr lang="en-US" sz="2300" i="0">
                <a:ea typeface="+mn-lt"/>
                <a:cs typeface="+mn-lt"/>
              </a:rPr>
              <a:t>Built health data flow: file upload (CSV, JSON, Apple Health ZIP) → parsing → storage → display.</a:t>
            </a:r>
            <a:endParaRPr lang="en-US" sz="2300">
              <a:ea typeface="+mn-lt"/>
              <a:cs typeface="+mn-lt"/>
            </a:endParaRPr>
          </a:p>
          <a:p>
            <a:pPr marL="383540" indent="-383540">
              <a:lnSpc>
                <a:spcPct val="100000"/>
              </a:lnSpc>
              <a:spcAft>
                <a:spcPts val="0"/>
              </a:spcAft>
            </a:pPr>
            <a:r>
              <a:rPr lang="en-US" sz="2300" i="0">
                <a:ea typeface="+mn-lt"/>
                <a:cs typeface="+mn-lt"/>
              </a:rPr>
              <a:t>Implemented interactive accessible charts with touch-to-explore + audio + haptic feedback.</a:t>
            </a:r>
            <a:endParaRPr lang="en-US" sz="2300">
              <a:ea typeface="+mn-lt"/>
              <a:cs typeface="+mn-lt"/>
            </a:endParaRPr>
          </a:p>
          <a:p>
            <a:pPr marL="383540" indent="-383540">
              <a:lnSpc>
                <a:spcPct val="100000"/>
              </a:lnSpc>
              <a:spcAft>
                <a:spcPts val="0"/>
              </a:spcAft>
            </a:pPr>
            <a:endParaRPr lang="en-US" sz="2300"/>
          </a:p>
        </p:txBody>
      </p:sp>
    </p:spTree>
    <p:extLst>
      <p:ext uri="{BB962C8B-B14F-4D97-AF65-F5344CB8AC3E}">
        <p14:creationId xmlns:p14="http://schemas.microsoft.com/office/powerpoint/2010/main" val="795673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8FE2C-A533-CF3D-A6C6-CFFAD35F0E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9E54D3-C205-FBB0-9943-B1B7F94FD8EE}"/>
              </a:ext>
            </a:extLst>
          </p:cNvPr>
          <p:cNvSpPr>
            <a:spLocks noGrp="1"/>
          </p:cNvSpPr>
          <p:nvPr>
            <p:ph type="title"/>
          </p:nvPr>
        </p:nvSpPr>
        <p:spPr/>
        <p:txBody>
          <a:bodyPr/>
          <a:lstStyle/>
          <a:p>
            <a:r>
              <a:rPr lang="en-US"/>
              <a:t>User Interface Challenges</a:t>
            </a:r>
          </a:p>
        </p:txBody>
      </p:sp>
      <p:sp>
        <p:nvSpPr>
          <p:cNvPr id="3" name="Content Placeholder 2">
            <a:extLst>
              <a:ext uri="{FF2B5EF4-FFF2-40B4-BE49-F238E27FC236}">
                <a16:creationId xmlns:a16="http://schemas.microsoft.com/office/drawing/2014/main" id="{F0F29ADE-7966-C3F4-8546-549B4F98B31A}"/>
              </a:ext>
            </a:extLst>
          </p:cNvPr>
          <p:cNvSpPr>
            <a:spLocks noGrp="1"/>
          </p:cNvSpPr>
          <p:nvPr>
            <p:ph idx="1"/>
          </p:nvPr>
        </p:nvSpPr>
        <p:spPr>
          <a:xfrm>
            <a:off x="1140372" y="1240546"/>
            <a:ext cx="10247585" cy="4726701"/>
          </a:xfrm>
        </p:spPr>
        <p:txBody>
          <a:bodyPr vert="horz" lIns="91440" tIns="45720" rIns="91440" bIns="45720" rtlCol="0" anchor="t">
            <a:noAutofit/>
          </a:bodyPr>
          <a:lstStyle/>
          <a:p>
            <a:pPr marL="0" indent="0">
              <a:lnSpc>
                <a:spcPct val="100000"/>
              </a:lnSpc>
              <a:buNone/>
            </a:pPr>
            <a:endParaRPr lang="en-US" sz="2800" i="0">
              <a:ea typeface="+mn-lt"/>
              <a:cs typeface="+mn-lt"/>
            </a:endParaRPr>
          </a:p>
          <a:p>
            <a:pPr lvl="1" indent="-383540">
              <a:buFont typeface="Courier New" panose="020B0503020102020204" pitchFamily="34" charset="0"/>
              <a:buChar char="o"/>
            </a:pPr>
            <a:r>
              <a:rPr lang="en-US" sz="2800" i="0">
                <a:ea typeface="+mn-lt"/>
                <a:cs typeface="+mn-lt"/>
              </a:rPr>
              <a:t>Making charts and data exploration fully accessible (50ms feedback, no overlap)</a:t>
            </a:r>
            <a:endParaRPr lang="en-US" sz="2800" i="1">
              <a:ea typeface="+mn-lt"/>
              <a:cs typeface="+mn-lt"/>
            </a:endParaRPr>
          </a:p>
          <a:p>
            <a:pPr marL="530860" lvl="1" indent="0">
              <a:buNone/>
            </a:pPr>
            <a:endParaRPr lang="en-US" sz="2800" i="0">
              <a:ea typeface="+mn-lt"/>
              <a:cs typeface="+mn-lt"/>
            </a:endParaRPr>
          </a:p>
          <a:p>
            <a:pPr lvl="1" indent="-383540">
              <a:buFont typeface="Courier New" panose="020B0503020102020204" pitchFamily="34" charset="0"/>
              <a:buChar char="o"/>
            </a:pPr>
            <a:r>
              <a:rPr lang="en-US" sz="2800" i="0">
                <a:ea typeface="+mn-lt"/>
                <a:cs typeface="+mn-lt"/>
              </a:rPr>
              <a:t>Parsing large Apple Health ZIP files on mobile devices</a:t>
            </a:r>
            <a:endParaRPr lang="en-US" sz="2800" i="1">
              <a:ea typeface="+mn-lt"/>
              <a:cs typeface="+mn-lt"/>
            </a:endParaRPr>
          </a:p>
          <a:p>
            <a:pPr marL="530860" lvl="1" indent="0">
              <a:buNone/>
            </a:pPr>
            <a:endParaRPr lang="en-US" sz="2800" i="0">
              <a:ea typeface="+mn-lt"/>
              <a:cs typeface="+mn-lt"/>
            </a:endParaRPr>
          </a:p>
          <a:p>
            <a:pPr lvl="1" indent="-383540">
              <a:buFont typeface="Courier New" panose="020B0503020102020204" pitchFamily="34" charset="0"/>
              <a:buChar char="o"/>
            </a:pPr>
            <a:r>
              <a:rPr lang="en-US" sz="2800" i="0">
                <a:ea typeface="+mn-lt"/>
                <a:cs typeface="+mn-lt"/>
              </a:rPr>
              <a:t>Handling cross-platform differences between iOS and Web (files, audio, haptics)</a:t>
            </a:r>
            <a:endParaRPr lang="en-US" sz="2800" i="1">
              <a:ea typeface="+mn-lt"/>
              <a:cs typeface="+mn-lt"/>
            </a:endParaRPr>
          </a:p>
          <a:p>
            <a:pPr marL="530860" lvl="1" indent="0">
              <a:buNone/>
            </a:pPr>
            <a:endParaRPr lang="en-US" sz="2800" i="0">
              <a:ea typeface="+mn-lt"/>
              <a:cs typeface="+mn-lt"/>
            </a:endParaRPr>
          </a:p>
          <a:p>
            <a:pPr lvl="1" indent="-383540">
              <a:buFont typeface="Courier New" panose="020B0503020102020204" pitchFamily="34" charset="0"/>
              <a:buChar char="o"/>
            </a:pPr>
            <a:r>
              <a:rPr lang="en-US" sz="2800" i="0">
                <a:ea typeface="+mn-lt"/>
                <a:cs typeface="+mn-lt"/>
              </a:rPr>
              <a:t>Building reliable error handling (retries, timeouts, offline support, recovery UI)</a:t>
            </a:r>
            <a:endParaRPr lang="en-US" sz="2800" i="1"/>
          </a:p>
          <a:p>
            <a:pPr lvl="1" indent="-383540">
              <a:lnSpc>
                <a:spcPct val="100000"/>
              </a:lnSpc>
              <a:buFont typeface="Courier New" panose="020B0503020102020204" pitchFamily="34" charset="0"/>
              <a:buChar char="o"/>
            </a:pPr>
            <a:endParaRPr lang="en-US" sz="2800" i="0"/>
          </a:p>
          <a:p>
            <a:pPr marL="0" indent="0">
              <a:lnSpc>
                <a:spcPct val="100000"/>
              </a:lnSpc>
              <a:buNone/>
            </a:pPr>
            <a:endParaRPr lang="en-US" sz="2800" i="0"/>
          </a:p>
        </p:txBody>
      </p:sp>
    </p:spTree>
    <p:extLst>
      <p:ext uri="{BB962C8B-B14F-4D97-AF65-F5344CB8AC3E}">
        <p14:creationId xmlns:p14="http://schemas.microsoft.com/office/powerpoint/2010/main" val="590348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Screen Recording 2025-11-30 at 11.10.17 PM">
            <a:hlinkClick r:id="" action="ppaction://media"/>
            <a:extLst>
              <a:ext uri="{FF2B5EF4-FFF2-40B4-BE49-F238E27FC236}">
                <a16:creationId xmlns:a16="http://schemas.microsoft.com/office/drawing/2014/main" id="{31E4F5AD-1BE9-D4C3-FC47-45E97C3768E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259549" y="611980"/>
            <a:ext cx="2933603" cy="5817364"/>
          </a:xfrm>
          <a:prstGeom prst="rect">
            <a:avLst/>
          </a:prstGeom>
        </p:spPr>
      </p:pic>
      <p:pic>
        <p:nvPicPr>
          <p:cNvPr id="11" name="Picture 10" descr="A screenshot of a computer&#10;&#10;AI-generated content may be incorrect.">
            <a:extLst>
              <a:ext uri="{FF2B5EF4-FFF2-40B4-BE49-F238E27FC236}">
                <a16:creationId xmlns:a16="http://schemas.microsoft.com/office/drawing/2014/main" id="{1F13958E-1200-1EF3-AD6B-E58E83C11C7F}"/>
              </a:ext>
            </a:extLst>
          </p:cNvPr>
          <p:cNvPicPr>
            <a:picLocks noChangeAspect="1"/>
          </p:cNvPicPr>
          <p:nvPr/>
        </p:nvPicPr>
        <p:blipFill>
          <a:blip r:embed="rId6"/>
          <a:srcRect t="8774" r="147" b="88"/>
          <a:stretch>
            <a:fillRect/>
          </a:stretch>
        </p:blipFill>
        <p:spPr>
          <a:xfrm>
            <a:off x="40404" y="950000"/>
            <a:ext cx="4624789" cy="2682154"/>
          </a:xfrm>
          <a:prstGeom prst="rect">
            <a:avLst/>
          </a:prstGeom>
        </p:spPr>
      </p:pic>
      <p:pic>
        <p:nvPicPr>
          <p:cNvPr id="15" name="Picture 14" descr="A screenshot of a computer&#10;&#10;AI-generated content may be incorrect.">
            <a:extLst>
              <a:ext uri="{FF2B5EF4-FFF2-40B4-BE49-F238E27FC236}">
                <a16:creationId xmlns:a16="http://schemas.microsoft.com/office/drawing/2014/main" id="{0E8890F1-FFF2-24EA-9477-1209F37F16D0}"/>
              </a:ext>
            </a:extLst>
          </p:cNvPr>
          <p:cNvPicPr>
            <a:picLocks noChangeAspect="1"/>
          </p:cNvPicPr>
          <p:nvPr/>
        </p:nvPicPr>
        <p:blipFill>
          <a:blip r:embed="rId7"/>
          <a:srcRect t="10661" r="50" b="-68"/>
          <a:stretch>
            <a:fillRect/>
          </a:stretch>
        </p:blipFill>
        <p:spPr>
          <a:xfrm>
            <a:off x="4665326" y="952511"/>
            <a:ext cx="4629767" cy="2689013"/>
          </a:xfrm>
          <a:prstGeom prst="rect">
            <a:avLst/>
          </a:prstGeom>
        </p:spPr>
      </p:pic>
      <p:pic>
        <p:nvPicPr>
          <p:cNvPr id="10" name="Picture 9" descr="A screenshot of a computer&#10;&#10;AI-generated content may be incorrect.">
            <a:extLst>
              <a:ext uri="{FF2B5EF4-FFF2-40B4-BE49-F238E27FC236}">
                <a16:creationId xmlns:a16="http://schemas.microsoft.com/office/drawing/2014/main" id="{14002DD1-5E61-B0BF-AA97-4C03D6FFCF40}"/>
              </a:ext>
            </a:extLst>
          </p:cNvPr>
          <p:cNvPicPr>
            <a:picLocks noChangeAspect="1"/>
          </p:cNvPicPr>
          <p:nvPr/>
        </p:nvPicPr>
        <p:blipFill>
          <a:blip r:embed="rId8"/>
          <a:srcRect t="11734" r="98" b="200"/>
          <a:stretch>
            <a:fillRect/>
          </a:stretch>
        </p:blipFill>
        <p:spPr>
          <a:xfrm>
            <a:off x="39304" y="3636304"/>
            <a:ext cx="4621748" cy="2640580"/>
          </a:xfrm>
          <a:prstGeom prst="rect">
            <a:avLst/>
          </a:prstGeom>
        </p:spPr>
      </p:pic>
      <p:pic>
        <p:nvPicPr>
          <p:cNvPr id="13" name="Picture 12" descr="A screenshot of a computer&#10;&#10;AI-generated content may be incorrect.">
            <a:extLst>
              <a:ext uri="{FF2B5EF4-FFF2-40B4-BE49-F238E27FC236}">
                <a16:creationId xmlns:a16="http://schemas.microsoft.com/office/drawing/2014/main" id="{83BC07F3-0A95-6029-190A-CF87C3C00C7F}"/>
              </a:ext>
            </a:extLst>
          </p:cNvPr>
          <p:cNvPicPr>
            <a:picLocks noChangeAspect="1"/>
          </p:cNvPicPr>
          <p:nvPr/>
        </p:nvPicPr>
        <p:blipFill>
          <a:blip r:embed="rId9"/>
          <a:srcRect t="10874" r="52" b="76"/>
          <a:stretch>
            <a:fillRect/>
          </a:stretch>
        </p:blipFill>
        <p:spPr>
          <a:xfrm>
            <a:off x="4671821" y="3638504"/>
            <a:ext cx="4606581" cy="2641131"/>
          </a:xfrm>
          <a:prstGeom prst="rect">
            <a:avLst/>
          </a:prstGeom>
        </p:spPr>
      </p:pic>
    </p:spTree>
    <p:extLst>
      <p:ext uri="{BB962C8B-B14F-4D97-AF65-F5344CB8AC3E}">
        <p14:creationId xmlns:p14="http://schemas.microsoft.com/office/powerpoint/2010/main" val="1864808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95F7A-623D-1C7E-95ED-8F8D839240D9}"/>
              </a:ext>
            </a:extLst>
          </p:cNvPr>
          <p:cNvSpPr>
            <a:spLocks noGrp="1"/>
          </p:cNvSpPr>
          <p:nvPr>
            <p:ph type="title"/>
          </p:nvPr>
        </p:nvSpPr>
        <p:spPr/>
        <p:txBody>
          <a:bodyPr/>
          <a:lstStyle/>
          <a:p>
            <a:r>
              <a:rPr lang="en-US"/>
              <a:t>Main Tasks: Data Visualization</a:t>
            </a:r>
          </a:p>
        </p:txBody>
      </p:sp>
      <p:sp>
        <p:nvSpPr>
          <p:cNvPr id="3" name="Content Placeholder 2">
            <a:extLst>
              <a:ext uri="{FF2B5EF4-FFF2-40B4-BE49-F238E27FC236}">
                <a16:creationId xmlns:a16="http://schemas.microsoft.com/office/drawing/2014/main" id="{98E57098-01E9-2FFD-1979-489F84D3BA70}"/>
              </a:ext>
            </a:extLst>
          </p:cNvPr>
          <p:cNvSpPr>
            <a:spLocks noGrp="1"/>
          </p:cNvSpPr>
          <p:nvPr>
            <p:ph idx="1"/>
          </p:nvPr>
        </p:nvSpPr>
        <p:spPr>
          <a:xfrm>
            <a:off x="1371600" y="1366966"/>
            <a:ext cx="9601200" cy="3581400"/>
          </a:xfrm>
        </p:spPr>
        <p:txBody>
          <a:bodyPr vert="horz" lIns="91440" tIns="45720" rIns="91440" bIns="45720" rtlCol="0" anchor="t">
            <a:noAutofit/>
          </a:bodyPr>
          <a:lstStyle/>
          <a:p>
            <a:pPr marL="383540" indent="-383540"/>
            <a:r>
              <a:rPr lang="en-US" sz="2800"/>
              <a:t>Team Members: Emily &amp; Madeline</a:t>
            </a:r>
            <a:endParaRPr lang="en-US"/>
          </a:p>
          <a:p>
            <a:pPr marL="383540" indent="-383540"/>
            <a:r>
              <a:rPr lang="en-US" sz="2800"/>
              <a:t>Steps taken:</a:t>
            </a:r>
          </a:p>
          <a:p>
            <a:pPr lvl="1" indent="-383540"/>
            <a:r>
              <a:rPr lang="en-US" sz="2800"/>
              <a:t>D3 visualization using team members’ health data</a:t>
            </a:r>
          </a:p>
          <a:p>
            <a:pPr lvl="1" indent="-383540"/>
            <a:r>
              <a:rPr lang="en-US" sz="2800"/>
              <a:t>Wrapped D3 into the HTML for the UI for successful integration</a:t>
            </a:r>
          </a:p>
          <a:p>
            <a:pPr marL="383540" indent="-383540"/>
            <a:r>
              <a:rPr lang="en-US" sz="2800"/>
              <a:t>Challenges:</a:t>
            </a:r>
          </a:p>
          <a:p>
            <a:pPr lvl="1" indent="-383540"/>
            <a:r>
              <a:rPr lang="en-US" sz="2800"/>
              <a:t>D3 Learning Curve</a:t>
            </a:r>
          </a:p>
          <a:p>
            <a:pPr lvl="1" indent="-383540"/>
            <a:r>
              <a:rPr lang="en-US" sz="2800"/>
              <a:t>Extracting Apple Health Data</a:t>
            </a:r>
          </a:p>
          <a:p>
            <a:pPr marL="383540" indent="-383540"/>
            <a:r>
              <a:rPr lang="en-US" sz="2800"/>
              <a:t>Results:</a:t>
            </a:r>
          </a:p>
          <a:p>
            <a:pPr lvl="1" indent="-383540"/>
            <a:r>
              <a:rPr lang="en-US" sz="2800"/>
              <a:t>Successful integration of D3 visualizations with UI</a:t>
            </a:r>
          </a:p>
        </p:txBody>
      </p:sp>
    </p:spTree>
    <p:extLst>
      <p:ext uri="{BB962C8B-B14F-4D97-AF65-F5344CB8AC3E}">
        <p14:creationId xmlns:p14="http://schemas.microsoft.com/office/powerpoint/2010/main" val="572447178"/>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0</TotalTime>
  <Words>780</Words>
  <Application>Microsoft Macintosh PowerPoint</Application>
  <PresentationFormat>Widescreen</PresentationFormat>
  <Paragraphs>136</Paragraphs>
  <Slides>15</Slides>
  <Notes>14</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Courier New</vt:lpstr>
      <vt:lpstr>Franklin Gothic Book</vt:lpstr>
      <vt:lpstr>Wingdings</vt:lpstr>
      <vt:lpstr>Crop</vt:lpstr>
      <vt:lpstr>HealthVis: making personal health visualizations accessible for blind and low-vision people</vt:lpstr>
      <vt:lpstr>Overview of the Problem</vt:lpstr>
      <vt:lpstr>Goals &amp; Challenges</vt:lpstr>
      <vt:lpstr>Proposed Approach</vt:lpstr>
      <vt:lpstr>Previous Relevant Work</vt:lpstr>
      <vt:lpstr>Main Tasks: User Interface</vt:lpstr>
      <vt:lpstr>User Interface Challenges</vt:lpstr>
      <vt:lpstr>PowerPoint Presentation</vt:lpstr>
      <vt:lpstr>Main Tasks: Data Visualization</vt:lpstr>
      <vt:lpstr>Extracting Apple Health Data</vt:lpstr>
      <vt:lpstr>UI Data Visualization</vt:lpstr>
      <vt:lpstr>Goal for Visualizations</vt:lpstr>
      <vt:lpstr>Main Tasks: AI Integration</vt:lpstr>
      <vt:lpstr>Remaining Work</vt:lpstr>
      <vt:lpstr>Timeline for Next Semester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Emily Aymond</dc:creator>
  <cp:lastModifiedBy>2M Jaws</cp:lastModifiedBy>
  <cp:revision>4</cp:revision>
  <dcterms:created xsi:type="dcterms:W3CDTF">2025-11-29T00:51:56Z</dcterms:created>
  <dcterms:modified xsi:type="dcterms:W3CDTF">2025-12-01T20:59:56Z</dcterms:modified>
</cp:coreProperties>
</file>

<file path=docProps/thumbnail.jpeg>
</file>